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1"/>
  </p:sldMasterIdLst>
  <p:sldIdLst>
    <p:sldId id="256" r:id="rId2"/>
  </p:sldIdLst>
  <p:sldSz cx="30279975" cy="42808525"/>
  <p:notesSz cx="6858000" cy="9144000"/>
  <p:defaultTextStyle>
    <a:defPPr>
      <a:defRPr lang="en-US"/>
    </a:defPPr>
    <a:lvl1pPr marL="0" algn="l" defTabSz="1830846" rtl="0" eaLnBrk="1" latinLnBrk="0" hangingPunct="1">
      <a:defRPr sz="7400" kern="1200">
        <a:solidFill>
          <a:schemeClr val="tx1"/>
        </a:solidFill>
        <a:latin typeface="+mn-lt"/>
        <a:ea typeface="+mn-ea"/>
        <a:cs typeface="+mn-cs"/>
      </a:defRPr>
    </a:lvl1pPr>
    <a:lvl2pPr marL="1830846" algn="l" defTabSz="1830846" rtl="0" eaLnBrk="1" latinLnBrk="0" hangingPunct="1">
      <a:defRPr sz="7400" kern="1200">
        <a:solidFill>
          <a:schemeClr val="tx1"/>
        </a:solidFill>
        <a:latin typeface="+mn-lt"/>
        <a:ea typeface="+mn-ea"/>
        <a:cs typeface="+mn-cs"/>
      </a:defRPr>
    </a:lvl2pPr>
    <a:lvl3pPr marL="3661691" algn="l" defTabSz="1830846" rtl="0" eaLnBrk="1" latinLnBrk="0" hangingPunct="1">
      <a:defRPr sz="7400" kern="1200">
        <a:solidFill>
          <a:schemeClr val="tx1"/>
        </a:solidFill>
        <a:latin typeface="+mn-lt"/>
        <a:ea typeface="+mn-ea"/>
        <a:cs typeface="+mn-cs"/>
      </a:defRPr>
    </a:lvl3pPr>
    <a:lvl4pPr marL="5492541" algn="l" defTabSz="1830846" rtl="0" eaLnBrk="1" latinLnBrk="0" hangingPunct="1">
      <a:defRPr sz="7400" kern="1200">
        <a:solidFill>
          <a:schemeClr val="tx1"/>
        </a:solidFill>
        <a:latin typeface="+mn-lt"/>
        <a:ea typeface="+mn-ea"/>
        <a:cs typeface="+mn-cs"/>
      </a:defRPr>
    </a:lvl4pPr>
    <a:lvl5pPr marL="7323387" algn="l" defTabSz="1830846" rtl="0" eaLnBrk="1" latinLnBrk="0" hangingPunct="1">
      <a:defRPr sz="7400" kern="1200">
        <a:solidFill>
          <a:schemeClr val="tx1"/>
        </a:solidFill>
        <a:latin typeface="+mn-lt"/>
        <a:ea typeface="+mn-ea"/>
        <a:cs typeface="+mn-cs"/>
      </a:defRPr>
    </a:lvl5pPr>
    <a:lvl6pPr marL="9154233" algn="l" defTabSz="1830846" rtl="0" eaLnBrk="1" latinLnBrk="0" hangingPunct="1">
      <a:defRPr sz="7400" kern="1200">
        <a:solidFill>
          <a:schemeClr val="tx1"/>
        </a:solidFill>
        <a:latin typeface="+mn-lt"/>
        <a:ea typeface="+mn-ea"/>
        <a:cs typeface="+mn-cs"/>
      </a:defRPr>
    </a:lvl6pPr>
    <a:lvl7pPr marL="10985079" algn="l" defTabSz="1830846" rtl="0" eaLnBrk="1" latinLnBrk="0" hangingPunct="1">
      <a:defRPr sz="7400" kern="1200">
        <a:solidFill>
          <a:schemeClr val="tx1"/>
        </a:solidFill>
        <a:latin typeface="+mn-lt"/>
        <a:ea typeface="+mn-ea"/>
        <a:cs typeface="+mn-cs"/>
      </a:defRPr>
    </a:lvl7pPr>
    <a:lvl8pPr marL="12815924" algn="l" defTabSz="1830846" rtl="0" eaLnBrk="1" latinLnBrk="0" hangingPunct="1">
      <a:defRPr sz="7400" kern="1200">
        <a:solidFill>
          <a:schemeClr val="tx1"/>
        </a:solidFill>
        <a:latin typeface="+mn-lt"/>
        <a:ea typeface="+mn-ea"/>
        <a:cs typeface="+mn-cs"/>
      </a:defRPr>
    </a:lvl8pPr>
    <a:lvl9pPr marL="14646774" algn="l" defTabSz="1830846"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EEEEEE"/>
    <a:srgbClr val="F3E7FF"/>
    <a:srgbClr val="303254"/>
    <a:srgbClr val="9AC0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92"/>
  </p:normalViewPr>
  <p:slideViewPr>
    <p:cSldViewPr snapToGrid="0" snapToObjects="1">
      <p:cViewPr>
        <p:scale>
          <a:sx n="39" d="100"/>
          <a:sy n="39" d="100"/>
        </p:scale>
        <p:origin x="810" y="-5484"/>
      </p:cViewPr>
      <p:guideLst>
        <p:guide orient="horz" pos="13483"/>
        <p:guide pos="95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410293-F40D-49CC-B9BB-51547E1D7CA4}"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AU"/>
        </a:p>
      </dgm:t>
    </dgm:pt>
    <dgm:pt modelId="{B4DD1042-14D7-432E-BCAC-733751F65388}">
      <dgm:prSet phldrT="[Text]" phldr="1">
        <dgm:style>
          <a:lnRef idx="2">
            <a:schemeClr val="dk1"/>
          </a:lnRef>
          <a:fillRef idx="1">
            <a:schemeClr val="lt1"/>
          </a:fillRef>
          <a:effectRef idx="0">
            <a:schemeClr val="dk1"/>
          </a:effectRef>
          <a:fontRef idx="minor">
            <a:schemeClr val="dk1"/>
          </a:fontRef>
        </dgm:style>
      </dgm:prSet>
      <dgm:spPr>
        <a:blipFill rotWithShape="0">
          <a:blip xmlns:r="http://schemas.openxmlformats.org/officeDocument/2006/relationships" r:embed="rId1"/>
          <a:stretch>
            <a:fillRect/>
          </a:stretch>
        </a:blipFill>
      </dgm:spPr>
      <dgm:t>
        <a:bodyPr/>
        <a:lstStyle/>
        <a:p>
          <a:endParaRPr lang="en-AU" dirty="0"/>
        </a:p>
      </dgm:t>
    </dgm:pt>
    <dgm:pt modelId="{90269ECC-FAA9-4A30-AAF8-29347D843D33}" type="parTrans" cxnId="{C12CFB92-4187-4A1D-8FC0-B67F9D18375F}">
      <dgm:prSet/>
      <dgm:spPr/>
      <dgm:t>
        <a:bodyPr/>
        <a:lstStyle/>
        <a:p>
          <a:endParaRPr lang="en-AU"/>
        </a:p>
      </dgm:t>
    </dgm:pt>
    <dgm:pt modelId="{39244879-D0BC-44FF-B5ED-8F37C0D0E33E}" type="sibTrans" cxnId="{C12CFB92-4187-4A1D-8FC0-B67F9D18375F}">
      <dgm:prSet/>
      <dgm:spPr/>
      <dgm:t>
        <a:bodyPr/>
        <a:lstStyle/>
        <a:p>
          <a:endParaRPr lang="en-AU"/>
        </a:p>
      </dgm:t>
    </dgm:pt>
    <dgm:pt modelId="{9D33364F-48C3-40BE-83D2-86BD293FCA6E}">
      <dgm:prSet phldrT="[Text]" custT="1"/>
      <dgm:spPr>
        <a:solidFill>
          <a:schemeClr val="accent6">
            <a:lumMod val="20000"/>
            <a:lumOff val="80000"/>
          </a:schemeClr>
        </a:solidFill>
        <a:ln>
          <a:solidFill>
            <a:schemeClr val="tx1"/>
          </a:solidFill>
        </a:ln>
      </dgm:spPr>
      <dgm:t>
        <a:bodyPr/>
        <a:lstStyle/>
        <a:p>
          <a:pPr algn="ctr"/>
          <a:r>
            <a:rPr lang="en-AU" sz="3200" b="1" dirty="0">
              <a:solidFill>
                <a:srgbClr val="303254"/>
              </a:solidFill>
            </a:rPr>
            <a:t>Theme 2 – Mass rearing</a:t>
          </a:r>
        </a:p>
        <a:p>
          <a:pPr algn="just"/>
          <a:r>
            <a:rPr lang="en-AU" sz="2400" b="1" dirty="0">
              <a:solidFill>
                <a:srgbClr val="303254"/>
              </a:solidFill>
            </a:rPr>
            <a:t>Focus: </a:t>
          </a:r>
          <a:r>
            <a:rPr lang="en-AU" sz="2400" dirty="0">
              <a:solidFill>
                <a:srgbClr val="303254"/>
              </a:solidFill>
            </a:rPr>
            <a:t>Theme 2 is focused on the rearing of the recently introduced dung beetle species Onthophagus vacca and Bubas bubalus as well as three novel species or strains to be imported and potentially introduced as part of this project. The rearing of these species will occur alongside other species that are already established in some parts of Australia but have not yet reached their natural limits of distribution.</a:t>
          </a:r>
        </a:p>
        <a:p>
          <a:pPr algn="l"/>
          <a:r>
            <a:rPr lang="en-AU" sz="2400" b="1" dirty="0">
              <a:solidFill>
                <a:srgbClr val="303254"/>
              </a:solidFill>
            </a:rPr>
            <a:t>Theme leader: </a:t>
          </a:r>
          <a:r>
            <a:rPr lang="en-AU" sz="2400" b="0" dirty="0">
              <a:solidFill>
                <a:srgbClr val="303254"/>
              </a:solidFill>
            </a:rPr>
            <a:t>Prof </a:t>
          </a:r>
          <a:r>
            <a:rPr lang="en-AU" sz="2400" dirty="0">
              <a:solidFill>
                <a:srgbClr val="303254"/>
              </a:solidFill>
            </a:rPr>
            <a:t>Geoff Gurr, Charles Sturt University</a:t>
          </a:r>
        </a:p>
      </dgm:t>
    </dgm:pt>
    <dgm:pt modelId="{61688166-1BEF-4599-92D2-D4F50CD204E9}" type="parTrans" cxnId="{A2DB2153-803B-4019-81AE-EE467D0DF6E3}">
      <dgm:prSet/>
      <dgm:spPr/>
      <dgm:t>
        <a:bodyPr/>
        <a:lstStyle/>
        <a:p>
          <a:endParaRPr lang="en-AU"/>
        </a:p>
      </dgm:t>
    </dgm:pt>
    <dgm:pt modelId="{BBA63BB7-B191-44C7-A7DC-68826A8CA5FE}" type="sibTrans" cxnId="{A2DB2153-803B-4019-81AE-EE467D0DF6E3}">
      <dgm:prSet/>
      <dgm:spPr/>
      <dgm:t>
        <a:bodyPr/>
        <a:lstStyle/>
        <a:p>
          <a:endParaRPr lang="en-AU"/>
        </a:p>
      </dgm:t>
    </dgm:pt>
    <dgm:pt modelId="{AF4E92D9-711C-4163-80C8-EDC40BB56EEA}">
      <dgm:prSet phldrT="[Text]" custT="1"/>
      <dgm:spPr>
        <a:solidFill>
          <a:schemeClr val="accent6">
            <a:lumMod val="20000"/>
            <a:lumOff val="80000"/>
          </a:schemeClr>
        </a:solidFill>
        <a:ln>
          <a:solidFill>
            <a:schemeClr val="tx1"/>
          </a:solidFill>
        </a:ln>
      </dgm:spPr>
      <dgm:t>
        <a:bodyPr/>
        <a:lstStyle/>
        <a:p>
          <a:pPr algn="ctr"/>
          <a:r>
            <a:rPr lang="en-AU" sz="3200" b="1" dirty="0">
              <a:solidFill>
                <a:srgbClr val="303254"/>
              </a:solidFill>
            </a:rPr>
            <a:t>Theme 7 – Importation</a:t>
          </a:r>
        </a:p>
        <a:p>
          <a:pPr algn="just"/>
          <a:r>
            <a:rPr lang="en-AU" sz="2400" b="1" dirty="0">
              <a:solidFill>
                <a:srgbClr val="303254"/>
              </a:solidFill>
            </a:rPr>
            <a:t>Focus:</a:t>
          </a:r>
          <a:r>
            <a:rPr lang="en-AU" sz="2400" dirty="0">
              <a:solidFill>
                <a:srgbClr val="303254"/>
              </a:solidFill>
            </a:rPr>
            <a:t> Theme 7 is focused on the importation of new beetle species and strains to fill seasonal and geographic gaps in beetle distribution for sustained dung management throughout the year across southern Australia. Three new dung beetle strains/species will be imported and were selected based on their efficiency at burying dung, seasonal activity and distribution in their native range. </a:t>
          </a:r>
        </a:p>
        <a:p>
          <a:pPr algn="just"/>
          <a:endParaRPr lang="en-AU" sz="2400" dirty="0">
            <a:solidFill>
              <a:srgbClr val="303254"/>
            </a:solidFill>
          </a:endParaRPr>
        </a:p>
        <a:p>
          <a:pPr algn="just"/>
          <a:r>
            <a:rPr lang="en-AU" sz="2400" dirty="0">
              <a:solidFill>
                <a:srgbClr val="303254"/>
              </a:solidFill>
            </a:rPr>
            <a:t>Once reared under laboratory conditions in Australia, dung beetles will be multiplied at mass rearing facilities for eventual distribution to producers.</a:t>
          </a:r>
        </a:p>
        <a:p>
          <a:pPr algn="ctr"/>
          <a:endParaRPr lang="en-AU" sz="2400" dirty="0">
            <a:solidFill>
              <a:srgbClr val="303254"/>
            </a:solidFill>
          </a:endParaRPr>
        </a:p>
        <a:p>
          <a:pPr algn="ctr"/>
          <a:r>
            <a:rPr lang="en-AU" sz="2400" b="1" dirty="0">
              <a:solidFill>
                <a:srgbClr val="303254"/>
              </a:solidFill>
            </a:rPr>
            <a:t>Theme leader: </a:t>
          </a:r>
          <a:r>
            <a:rPr lang="en-AU" sz="2400" dirty="0">
              <a:solidFill>
                <a:srgbClr val="303254"/>
              </a:solidFill>
            </a:rPr>
            <a:t>Dr Valerie Caron, CSIRO</a:t>
          </a:r>
          <a:endParaRPr lang="en-AU" sz="2400" dirty="0"/>
        </a:p>
      </dgm:t>
    </dgm:pt>
    <dgm:pt modelId="{8FFB5CD4-4A85-47FC-8DE1-DA0BB43CC721}" type="parTrans" cxnId="{9D620141-29CB-4962-820E-6AF71D54909B}">
      <dgm:prSet/>
      <dgm:spPr/>
      <dgm:t>
        <a:bodyPr/>
        <a:lstStyle/>
        <a:p>
          <a:endParaRPr lang="en-AU"/>
        </a:p>
      </dgm:t>
    </dgm:pt>
    <dgm:pt modelId="{FBE4B808-67CC-4FD1-AEA8-4F0DD0AF0045}" type="sibTrans" cxnId="{9D620141-29CB-4962-820E-6AF71D54909B}">
      <dgm:prSet/>
      <dgm:spPr/>
      <dgm:t>
        <a:bodyPr/>
        <a:lstStyle/>
        <a:p>
          <a:endParaRPr lang="en-AU"/>
        </a:p>
      </dgm:t>
    </dgm:pt>
    <dgm:pt modelId="{BE78453A-04EC-4435-B065-6915D729F9CB}">
      <dgm:prSet phldrT="[Text]" custT="1"/>
      <dgm:spPr>
        <a:solidFill>
          <a:schemeClr val="accent6">
            <a:lumMod val="20000"/>
            <a:lumOff val="80000"/>
          </a:schemeClr>
        </a:solidFill>
        <a:ln>
          <a:solidFill>
            <a:schemeClr val="tx1"/>
          </a:solidFill>
        </a:ln>
      </dgm:spPr>
      <dgm:t>
        <a:bodyPr/>
        <a:lstStyle/>
        <a:p>
          <a:pPr algn="ctr"/>
          <a:r>
            <a:rPr lang="en-AU" sz="3200" b="1" dirty="0">
              <a:solidFill>
                <a:srgbClr val="303254"/>
              </a:solidFill>
            </a:rPr>
            <a:t>Theme 1 – Project administration</a:t>
          </a:r>
        </a:p>
        <a:p>
          <a:pPr algn="just"/>
          <a:r>
            <a:rPr lang="en-AU" sz="2400" b="1" dirty="0">
              <a:solidFill>
                <a:srgbClr val="303254"/>
              </a:solidFill>
            </a:rPr>
            <a:t>Focus:</a:t>
          </a:r>
          <a:r>
            <a:rPr lang="en-AU" sz="2400" dirty="0">
              <a:solidFill>
                <a:srgbClr val="303254"/>
              </a:solidFill>
            </a:rPr>
            <a:t> Theme 1 is focused on project management, including partner collaboration. Charles Sturt University through the Graham Centre for Agricultural Innovation is responsible for managing project contracts, project monitoring and evaluation and reporting on a timely basis. Project management will also be overseen by a steering committee elected from project partners.</a:t>
          </a:r>
        </a:p>
        <a:p>
          <a:pPr algn="ctr"/>
          <a:r>
            <a:rPr lang="en-AU" sz="2400" b="1" dirty="0">
              <a:solidFill>
                <a:srgbClr val="303254"/>
              </a:solidFill>
            </a:rPr>
            <a:t>Theme leaders: </a:t>
          </a:r>
        </a:p>
        <a:p>
          <a:pPr algn="ctr"/>
          <a:r>
            <a:rPr lang="en-AU" sz="2400" dirty="0">
              <a:solidFill>
                <a:srgbClr val="303254"/>
              </a:solidFill>
            </a:rPr>
            <a:t>Paul Meibusch and  Majella Bathurst, </a:t>
          </a:r>
          <a:r>
            <a:rPr lang="en-AU" sz="2400" dirty="0" err="1">
              <a:solidFill>
                <a:srgbClr val="303254"/>
              </a:solidFill>
            </a:rPr>
            <a:t>Colere</a:t>
          </a:r>
          <a:r>
            <a:rPr lang="en-AU" sz="2400" dirty="0">
              <a:solidFill>
                <a:srgbClr val="303254"/>
              </a:solidFill>
            </a:rPr>
            <a:t> Group </a:t>
          </a:r>
          <a:endParaRPr lang="en-AU" sz="2400" dirty="0"/>
        </a:p>
      </dgm:t>
    </dgm:pt>
    <dgm:pt modelId="{66173448-CB5D-4D58-8F31-EBF6B94586EA}" type="parTrans" cxnId="{DEBC95CA-14C4-492E-86F8-030417F27C59}">
      <dgm:prSet/>
      <dgm:spPr/>
      <dgm:t>
        <a:bodyPr/>
        <a:lstStyle/>
        <a:p>
          <a:endParaRPr lang="en-AU"/>
        </a:p>
      </dgm:t>
    </dgm:pt>
    <dgm:pt modelId="{622BCECE-4F51-4CC4-B20B-E7B5E65AA02F}" type="sibTrans" cxnId="{DEBC95CA-14C4-492E-86F8-030417F27C59}">
      <dgm:prSet/>
      <dgm:spPr/>
      <dgm:t>
        <a:bodyPr/>
        <a:lstStyle/>
        <a:p>
          <a:endParaRPr lang="en-AU"/>
        </a:p>
      </dgm:t>
    </dgm:pt>
    <dgm:pt modelId="{927ACBAF-B67A-4A0C-AFA2-69603CD18204}">
      <dgm:prSet custT="1"/>
      <dgm:spPr>
        <a:solidFill>
          <a:schemeClr val="accent6">
            <a:lumMod val="20000"/>
            <a:lumOff val="80000"/>
          </a:schemeClr>
        </a:solidFill>
        <a:ln>
          <a:solidFill>
            <a:schemeClr val="tx1"/>
          </a:solidFill>
        </a:ln>
      </dgm:spPr>
      <dgm:t>
        <a:bodyPr/>
        <a:lstStyle/>
        <a:p>
          <a:r>
            <a:rPr lang="en-AU" sz="3200" b="1" dirty="0">
              <a:solidFill>
                <a:srgbClr val="303254"/>
              </a:solidFill>
            </a:rPr>
            <a:t>Theme 6 – Ecosystem Services</a:t>
          </a:r>
        </a:p>
        <a:p>
          <a:r>
            <a:rPr lang="en-AU" sz="2400" b="1" dirty="0">
              <a:solidFill>
                <a:srgbClr val="303254"/>
              </a:solidFill>
            </a:rPr>
            <a:t>Focus: </a:t>
          </a:r>
          <a:r>
            <a:rPr lang="en-AU" sz="2400" dirty="0">
              <a:solidFill>
                <a:srgbClr val="303254"/>
              </a:solidFill>
            </a:rPr>
            <a:t>Theme 6 is focused on the assessment and quantification of dung beetle ecosystem services as on- farm economic services, and off-farm environmental and social benefits. Understanding the value dung beetles provide is critical for successful incorporation in farm management systems. This information will also be used to inform decisions about future research investments and adoption initiatives.</a:t>
          </a:r>
        </a:p>
        <a:p>
          <a:endParaRPr lang="en-AU" sz="2400" dirty="0">
            <a:solidFill>
              <a:srgbClr val="303254"/>
            </a:solidFill>
          </a:endParaRPr>
        </a:p>
        <a:p>
          <a:r>
            <a:rPr lang="en-AU" sz="2400" b="1" dirty="0">
              <a:solidFill>
                <a:srgbClr val="303254"/>
              </a:solidFill>
            </a:rPr>
            <a:t>Theme leader: </a:t>
          </a:r>
          <a:r>
            <a:rPr lang="en-AU" sz="2400" b="0" dirty="0">
              <a:solidFill>
                <a:srgbClr val="303254"/>
              </a:solidFill>
            </a:rPr>
            <a:t>Assoc Prof </a:t>
          </a:r>
          <a:r>
            <a:rPr lang="en-AU" sz="2400" dirty="0">
              <a:solidFill>
                <a:srgbClr val="303254"/>
              </a:solidFill>
            </a:rPr>
            <a:t>Theo Evans, University of Western Australia</a:t>
          </a:r>
          <a:endParaRPr lang="en-AU" sz="2400" dirty="0"/>
        </a:p>
      </dgm:t>
    </dgm:pt>
    <dgm:pt modelId="{E16D4E1C-ACA0-45E6-8CD9-7BB0CC904C08}" type="parTrans" cxnId="{C7697381-FB15-4B2A-ACD8-AD8E488F2530}">
      <dgm:prSet/>
      <dgm:spPr/>
      <dgm:t>
        <a:bodyPr/>
        <a:lstStyle/>
        <a:p>
          <a:endParaRPr lang="en-AU"/>
        </a:p>
      </dgm:t>
    </dgm:pt>
    <dgm:pt modelId="{E5133B7C-B8B7-4BDB-B98B-A408093EE694}" type="sibTrans" cxnId="{C7697381-FB15-4B2A-ACD8-AD8E488F2530}">
      <dgm:prSet/>
      <dgm:spPr/>
      <dgm:t>
        <a:bodyPr/>
        <a:lstStyle/>
        <a:p>
          <a:endParaRPr lang="en-AU"/>
        </a:p>
      </dgm:t>
    </dgm:pt>
    <dgm:pt modelId="{F699A8BA-C1C5-4FB5-99FB-05E442D80A50}">
      <dgm:prSet custT="1"/>
      <dgm:spPr>
        <a:solidFill>
          <a:schemeClr val="accent6">
            <a:lumMod val="20000"/>
            <a:lumOff val="80000"/>
          </a:schemeClr>
        </a:solidFill>
        <a:ln>
          <a:solidFill>
            <a:schemeClr val="tx1"/>
          </a:solidFill>
        </a:ln>
      </dgm:spPr>
      <dgm:t>
        <a:bodyPr/>
        <a:lstStyle/>
        <a:p>
          <a:pPr algn="ctr"/>
          <a:r>
            <a:rPr lang="en-AU" sz="3200" b="1" dirty="0">
              <a:solidFill>
                <a:srgbClr val="303254"/>
              </a:solidFill>
            </a:rPr>
            <a:t>Theme 5 – Outreach</a:t>
          </a:r>
        </a:p>
        <a:p>
          <a:pPr algn="just"/>
          <a:r>
            <a:rPr lang="en-AU" sz="2400" dirty="0">
              <a:solidFill>
                <a:srgbClr val="303254"/>
              </a:solidFill>
            </a:rPr>
            <a:t>Focus: Theme 5 is focused on the development of educational information and provision of information and training sessions by stakeholder groups supported by the dung beetle producer/stakeholder network across southern Australia.  Educational training programs for youth and other stakeholders will be supported by development of identification guides, factsheets and a comprehensive project website. In addition, workshops and outreach events will be conducted at participating schools, and by </a:t>
          </a:r>
          <a:r>
            <a:rPr lang="en-AU" sz="2400" dirty="0" err="1">
              <a:solidFill>
                <a:srgbClr val="303254"/>
              </a:solidFill>
            </a:rPr>
            <a:t>landcare</a:t>
          </a:r>
          <a:r>
            <a:rPr lang="en-AU" sz="2400" dirty="0">
              <a:solidFill>
                <a:srgbClr val="303254"/>
              </a:solidFill>
            </a:rPr>
            <a:t> and producer groups in Australia and New Zealand. </a:t>
          </a:r>
        </a:p>
        <a:p>
          <a:pPr algn="just"/>
          <a:r>
            <a:rPr lang="en-AU" sz="2400" dirty="0">
              <a:solidFill>
                <a:srgbClr val="303254"/>
              </a:solidFill>
            </a:rPr>
            <a:t>A national dung beetle project website will be designed and linked to relevant social media platforms and will contain information about dung beetle surveillance and monitoring, identification and management, and extension and training programs.</a:t>
          </a:r>
        </a:p>
        <a:p>
          <a:pPr algn="just"/>
          <a:r>
            <a:rPr lang="en-AU" sz="2400" b="1" dirty="0">
              <a:solidFill>
                <a:srgbClr val="303254"/>
              </a:solidFill>
            </a:rPr>
            <a:t>Theme leader: </a:t>
          </a:r>
          <a:r>
            <a:rPr lang="en-AU" sz="2400" b="0" dirty="0">
              <a:solidFill>
                <a:srgbClr val="303254"/>
              </a:solidFill>
            </a:rPr>
            <a:t>Prof</a:t>
          </a:r>
          <a:r>
            <a:rPr lang="en-AU" sz="2400" b="1" dirty="0">
              <a:solidFill>
                <a:srgbClr val="303254"/>
              </a:solidFill>
            </a:rPr>
            <a:t> </a:t>
          </a:r>
          <a:r>
            <a:rPr lang="en-AU" sz="2400" dirty="0">
              <a:solidFill>
                <a:srgbClr val="303254"/>
              </a:solidFill>
            </a:rPr>
            <a:t>Leslie Weston, Charles Sturt University</a:t>
          </a:r>
          <a:endParaRPr lang="en-AU" sz="2400" dirty="0"/>
        </a:p>
      </dgm:t>
    </dgm:pt>
    <dgm:pt modelId="{584DBEFA-C26C-4682-85F2-1AC72D952619}" type="parTrans" cxnId="{56D987D7-AFC8-4099-931C-38229F0DA63B}">
      <dgm:prSet/>
      <dgm:spPr/>
      <dgm:t>
        <a:bodyPr/>
        <a:lstStyle/>
        <a:p>
          <a:endParaRPr lang="en-AU"/>
        </a:p>
      </dgm:t>
    </dgm:pt>
    <dgm:pt modelId="{0F3C991F-6805-4C0A-B72F-E317AD1F4547}" type="sibTrans" cxnId="{56D987D7-AFC8-4099-931C-38229F0DA63B}">
      <dgm:prSet/>
      <dgm:spPr/>
      <dgm:t>
        <a:bodyPr/>
        <a:lstStyle/>
        <a:p>
          <a:endParaRPr lang="en-AU"/>
        </a:p>
      </dgm:t>
    </dgm:pt>
    <dgm:pt modelId="{7F961ABC-747E-478C-9B46-A04AEADA7673}">
      <dgm:prSet custT="1"/>
      <dgm:spPr>
        <a:solidFill>
          <a:schemeClr val="accent6">
            <a:lumMod val="20000"/>
            <a:lumOff val="80000"/>
          </a:schemeClr>
        </a:solidFill>
        <a:ln>
          <a:solidFill>
            <a:schemeClr val="tx1"/>
          </a:solidFill>
        </a:ln>
      </dgm:spPr>
      <dgm:t>
        <a:bodyPr/>
        <a:lstStyle/>
        <a:p>
          <a:pPr algn="ctr"/>
          <a:r>
            <a:rPr lang="en-AU" sz="3200" b="1" dirty="0">
              <a:solidFill>
                <a:srgbClr val="303254"/>
              </a:solidFill>
            </a:rPr>
            <a:t>Theme 4 – Database</a:t>
          </a:r>
        </a:p>
        <a:p>
          <a:pPr algn="just"/>
          <a:r>
            <a:rPr lang="en-AU" sz="2400" b="1" dirty="0">
              <a:solidFill>
                <a:srgbClr val="303254"/>
              </a:solidFill>
            </a:rPr>
            <a:t>Focus: </a:t>
          </a:r>
          <a:r>
            <a:rPr lang="en-AU" sz="2400" dirty="0">
              <a:solidFill>
                <a:srgbClr val="303254"/>
              </a:solidFill>
            </a:rPr>
            <a:t>Theme 4 is focused on the collation of data and information on dung beetle distribution and biology from a wide range of sources to provide a comprehensive dung beetle database.   Newly collected data on dung beetle species, location, and abundance obtained in Theme 3 will be incorporated into this data base. The database will be comprehensive and accessible to users via a web-based interface.</a:t>
          </a:r>
        </a:p>
        <a:p>
          <a:pPr algn="ctr"/>
          <a:endParaRPr lang="en-AU" sz="2400" dirty="0">
            <a:solidFill>
              <a:srgbClr val="303254"/>
            </a:solidFill>
          </a:endParaRPr>
        </a:p>
        <a:p>
          <a:pPr algn="ctr"/>
          <a:r>
            <a:rPr lang="en-AU" sz="2400" b="1" dirty="0">
              <a:solidFill>
                <a:srgbClr val="303254"/>
              </a:solidFill>
            </a:rPr>
            <a:t>Theme leader: </a:t>
          </a:r>
          <a:r>
            <a:rPr lang="en-AU" sz="2400" b="0" dirty="0">
              <a:solidFill>
                <a:srgbClr val="303254"/>
              </a:solidFill>
            </a:rPr>
            <a:t>Dr </a:t>
          </a:r>
          <a:r>
            <a:rPr lang="en-AU" sz="2400" dirty="0">
              <a:solidFill>
                <a:srgbClr val="303254"/>
              </a:solidFill>
            </a:rPr>
            <a:t>Paul Weston, Charles Sturt University</a:t>
          </a:r>
          <a:endParaRPr lang="en-AU" sz="2400" dirty="0"/>
        </a:p>
      </dgm:t>
    </dgm:pt>
    <dgm:pt modelId="{C21F5658-3570-4746-ABB8-9ED43807E1EC}" type="parTrans" cxnId="{DCC18226-654A-40E2-8527-78E6875D9E1B}">
      <dgm:prSet/>
      <dgm:spPr/>
      <dgm:t>
        <a:bodyPr/>
        <a:lstStyle/>
        <a:p>
          <a:endParaRPr lang="en-AU"/>
        </a:p>
      </dgm:t>
    </dgm:pt>
    <dgm:pt modelId="{7AD65CC2-BE69-4188-BD1E-0C3EDCC20F0B}" type="sibTrans" cxnId="{DCC18226-654A-40E2-8527-78E6875D9E1B}">
      <dgm:prSet/>
      <dgm:spPr/>
      <dgm:t>
        <a:bodyPr/>
        <a:lstStyle/>
        <a:p>
          <a:endParaRPr lang="en-AU"/>
        </a:p>
      </dgm:t>
    </dgm:pt>
    <dgm:pt modelId="{F20A399D-CD62-4AA2-920B-B96406429082}">
      <dgm:prSet custT="1"/>
      <dgm:spPr>
        <a:solidFill>
          <a:schemeClr val="accent6">
            <a:lumMod val="20000"/>
            <a:lumOff val="80000"/>
          </a:schemeClr>
        </a:solidFill>
        <a:ln>
          <a:solidFill>
            <a:schemeClr val="tx1"/>
          </a:solidFill>
        </a:ln>
      </dgm:spPr>
      <dgm:t>
        <a:bodyPr/>
        <a:lstStyle/>
        <a:p>
          <a:pPr algn="ctr"/>
          <a:r>
            <a:rPr lang="en-AU" sz="3200" b="1" dirty="0">
              <a:solidFill>
                <a:srgbClr val="303254"/>
              </a:solidFill>
            </a:rPr>
            <a:t>Theme 3 – Beetle Distribution</a:t>
          </a:r>
        </a:p>
        <a:p>
          <a:pPr algn="just"/>
          <a:r>
            <a:rPr lang="en-AU" sz="2400" b="1" dirty="0">
              <a:solidFill>
                <a:srgbClr val="303254"/>
              </a:solidFill>
            </a:rPr>
            <a:t>Focus: </a:t>
          </a:r>
          <a:r>
            <a:rPr lang="en-AU" sz="2400" dirty="0">
              <a:solidFill>
                <a:srgbClr val="303254"/>
              </a:solidFill>
            </a:rPr>
            <a:t>Theme 3 is focused on the monitoring of all introduced species currently distributed across Australia in at least 120 sites across southern Australia. In addition, the beetles released through rearing in theme 2 will be established in at least 100 new, species-appropriate sites across southern Australia with site-specific dung beetle advice and training provided for producers. Information will include best practices for management of dung beetles to derive greatest benefit.</a:t>
          </a:r>
        </a:p>
        <a:p>
          <a:pPr algn="ctr"/>
          <a:r>
            <a:rPr lang="en-AU" sz="2400" b="1" dirty="0">
              <a:solidFill>
                <a:srgbClr val="303254"/>
              </a:solidFill>
            </a:rPr>
            <a:t>Theme leader: </a:t>
          </a:r>
          <a:r>
            <a:rPr lang="en-AU" sz="2400" b="0" dirty="0">
              <a:solidFill>
                <a:srgbClr val="303254"/>
              </a:solidFill>
            </a:rPr>
            <a:t>Dr </a:t>
          </a:r>
          <a:r>
            <a:rPr lang="en-AU" sz="2400" dirty="0">
              <a:solidFill>
                <a:srgbClr val="303254"/>
              </a:solidFill>
            </a:rPr>
            <a:t>Bernard Doube, Dung Beetle Solutions International</a:t>
          </a:r>
          <a:r>
            <a:rPr lang="en-AU" sz="2400" b="1" dirty="0">
              <a:solidFill>
                <a:srgbClr val="303254"/>
              </a:solidFill>
            </a:rPr>
            <a:t> </a:t>
          </a:r>
          <a:endParaRPr lang="en-AU" sz="2400" dirty="0"/>
        </a:p>
      </dgm:t>
    </dgm:pt>
    <dgm:pt modelId="{36D3A34C-CE89-4A49-BDDD-9D3A37CE947F}" type="parTrans" cxnId="{A9942277-9344-4973-8630-5807FC9913B5}">
      <dgm:prSet/>
      <dgm:spPr/>
      <dgm:t>
        <a:bodyPr/>
        <a:lstStyle/>
        <a:p>
          <a:endParaRPr lang="en-AU"/>
        </a:p>
      </dgm:t>
    </dgm:pt>
    <dgm:pt modelId="{C39A6BBB-D90E-4627-810B-116712201EF3}" type="sibTrans" cxnId="{A9942277-9344-4973-8630-5807FC9913B5}">
      <dgm:prSet/>
      <dgm:spPr/>
      <dgm:t>
        <a:bodyPr/>
        <a:lstStyle/>
        <a:p>
          <a:endParaRPr lang="en-AU"/>
        </a:p>
      </dgm:t>
    </dgm:pt>
    <dgm:pt modelId="{A4588CC6-73FA-48E0-B949-10370C28BA9C}" type="pres">
      <dgm:prSet presAssocID="{FE410293-F40D-49CC-B9BB-51547E1D7CA4}" presName="Name0" presStyleCnt="0">
        <dgm:presLayoutVars>
          <dgm:chMax val="1"/>
          <dgm:chPref val="1"/>
          <dgm:dir/>
          <dgm:animOne val="branch"/>
          <dgm:animLvl val="lvl"/>
        </dgm:presLayoutVars>
      </dgm:prSet>
      <dgm:spPr/>
      <dgm:t>
        <a:bodyPr/>
        <a:lstStyle/>
        <a:p>
          <a:endParaRPr lang="en-AU"/>
        </a:p>
      </dgm:t>
    </dgm:pt>
    <dgm:pt modelId="{CEB20C52-D9DE-4DB1-A7D0-E0492D5F8376}" type="pres">
      <dgm:prSet presAssocID="{B4DD1042-14D7-432E-BCAC-733751F65388}" presName="singleCycle" presStyleCnt="0"/>
      <dgm:spPr/>
    </dgm:pt>
    <dgm:pt modelId="{5C6EEFF7-EDEB-4A81-A3A6-FDE5EA2693BE}" type="pres">
      <dgm:prSet presAssocID="{B4DD1042-14D7-432E-BCAC-733751F65388}" presName="singleCenter" presStyleLbl="node1" presStyleIdx="0" presStyleCnt="8" custScaleX="108851" custScaleY="85010">
        <dgm:presLayoutVars>
          <dgm:chMax val="7"/>
          <dgm:chPref val="7"/>
        </dgm:presLayoutVars>
      </dgm:prSet>
      <dgm:spPr>
        <a:prstGeom prst="ellipse">
          <a:avLst/>
        </a:prstGeom>
      </dgm:spPr>
      <dgm:t>
        <a:bodyPr/>
        <a:lstStyle/>
        <a:p>
          <a:endParaRPr lang="en-AU"/>
        </a:p>
      </dgm:t>
    </dgm:pt>
    <dgm:pt modelId="{B435F40C-E1B2-46C1-8D8A-FE9EF174BBD7}" type="pres">
      <dgm:prSet presAssocID="{61688166-1BEF-4599-92D2-D4F50CD204E9}" presName="Name56" presStyleLbl="parChTrans1D2" presStyleIdx="0" presStyleCnt="7"/>
      <dgm:spPr/>
      <dgm:t>
        <a:bodyPr/>
        <a:lstStyle/>
        <a:p>
          <a:endParaRPr lang="en-AU"/>
        </a:p>
      </dgm:t>
    </dgm:pt>
    <dgm:pt modelId="{0C9C64C0-7A09-4766-8C39-BDEC3C3EE713}" type="pres">
      <dgm:prSet presAssocID="{9D33364F-48C3-40BE-83D2-86BD293FCA6E}" presName="text0" presStyleLbl="node1" presStyleIdx="1" presStyleCnt="8" custScaleX="207580" custScaleY="73420" custRadScaleRad="101369" custRadScaleInc="147439">
        <dgm:presLayoutVars>
          <dgm:bulletEnabled val="1"/>
        </dgm:presLayoutVars>
      </dgm:prSet>
      <dgm:spPr>
        <a:prstGeom prst="flowChartAlternateProcess">
          <a:avLst/>
        </a:prstGeom>
      </dgm:spPr>
      <dgm:t>
        <a:bodyPr/>
        <a:lstStyle/>
        <a:p>
          <a:endParaRPr lang="en-AU"/>
        </a:p>
      </dgm:t>
    </dgm:pt>
    <dgm:pt modelId="{9DC9ACD2-A765-4562-93F0-06B62CCA3834}" type="pres">
      <dgm:prSet presAssocID="{36D3A34C-CE89-4A49-BDDD-9D3A37CE947F}" presName="Name56" presStyleLbl="parChTrans1D2" presStyleIdx="1" presStyleCnt="7"/>
      <dgm:spPr/>
      <dgm:t>
        <a:bodyPr/>
        <a:lstStyle/>
        <a:p>
          <a:endParaRPr lang="en-AU"/>
        </a:p>
      </dgm:t>
    </dgm:pt>
    <dgm:pt modelId="{825ECF3E-6911-4879-A989-64128EAF4486}" type="pres">
      <dgm:prSet presAssocID="{F20A399D-CD62-4AA2-920B-B96406429082}" presName="text0" presStyleLbl="node1" presStyleIdx="2" presStyleCnt="8" custScaleX="162716" custScaleY="106400" custRadScaleRad="98922" custRadScaleInc="92241">
        <dgm:presLayoutVars>
          <dgm:bulletEnabled val="1"/>
        </dgm:presLayoutVars>
      </dgm:prSet>
      <dgm:spPr/>
      <dgm:t>
        <a:bodyPr/>
        <a:lstStyle/>
        <a:p>
          <a:endParaRPr lang="en-AU"/>
        </a:p>
      </dgm:t>
    </dgm:pt>
    <dgm:pt modelId="{E5DDF704-7C03-412F-9155-94F3BC0FF947}" type="pres">
      <dgm:prSet presAssocID="{C21F5658-3570-4746-ABB8-9ED43807E1EC}" presName="Name56" presStyleLbl="parChTrans1D2" presStyleIdx="2" presStyleCnt="7"/>
      <dgm:spPr/>
      <dgm:t>
        <a:bodyPr/>
        <a:lstStyle/>
        <a:p>
          <a:endParaRPr lang="en-AU"/>
        </a:p>
      </dgm:t>
    </dgm:pt>
    <dgm:pt modelId="{364FAF58-C3D8-476C-B8F6-B15760F59E80}" type="pres">
      <dgm:prSet presAssocID="{7F961ABC-747E-478C-9B46-A04AEADA7673}" presName="text0" presStyleLbl="node1" presStyleIdx="3" presStyleCnt="8" custScaleX="132628" custScaleY="117151" custRadScaleRad="106450" custRadScaleInc="36318">
        <dgm:presLayoutVars>
          <dgm:bulletEnabled val="1"/>
        </dgm:presLayoutVars>
      </dgm:prSet>
      <dgm:spPr/>
      <dgm:t>
        <a:bodyPr/>
        <a:lstStyle/>
        <a:p>
          <a:endParaRPr lang="en-AU"/>
        </a:p>
      </dgm:t>
    </dgm:pt>
    <dgm:pt modelId="{9FB13867-48A3-4ED0-875D-DC933599677B}" type="pres">
      <dgm:prSet presAssocID="{584DBEFA-C26C-4682-85F2-1AC72D952619}" presName="Name56" presStyleLbl="parChTrans1D2" presStyleIdx="3" presStyleCnt="7"/>
      <dgm:spPr/>
      <dgm:t>
        <a:bodyPr/>
        <a:lstStyle/>
        <a:p>
          <a:endParaRPr lang="en-AU"/>
        </a:p>
      </dgm:t>
    </dgm:pt>
    <dgm:pt modelId="{ABFD1F91-A674-4CFC-AB38-25983DF7B759}" type="pres">
      <dgm:prSet presAssocID="{F699A8BA-C1C5-4FB5-99FB-05E442D80A50}" presName="text0" presStyleLbl="node1" presStyleIdx="4" presStyleCnt="8" custScaleX="181391" custScaleY="144579" custRadScaleRad="78505" custRadScaleInc="62504">
        <dgm:presLayoutVars>
          <dgm:bulletEnabled val="1"/>
        </dgm:presLayoutVars>
      </dgm:prSet>
      <dgm:spPr/>
      <dgm:t>
        <a:bodyPr/>
        <a:lstStyle/>
        <a:p>
          <a:endParaRPr lang="en-AU"/>
        </a:p>
      </dgm:t>
    </dgm:pt>
    <dgm:pt modelId="{FFC81D58-2383-4316-BACA-1F966FA4B050}" type="pres">
      <dgm:prSet presAssocID="{E16D4E1C-ACA0-45E6-8CD9-7BB0CC904C08}" presName="Name56" presStyleLbl="parChTrans1D2" presStyleIdx="4" presStyleCnt="7"/>
      <dgm:spPr/>
      <dgm:t>
        <a:bodyPr/>
        <a:lstStyle/>
        <a:p>
          <a:endParaRPr lang="en-AU"/>
        </a:p>
      </dgm:t>
    </dgm:pt>
    <dgm:pt modelId="{5BE8DE46-0904-463F-99CF-A0A421BA9909}" type="pres">
      <dgm:prSet presAssocID="{927ACBAF-B67A-4A0C-AFA2-69603CD18204}" presName="text0" presStyleLbl="node1" presStyleIdx="5" presStyleCnt="8" custScaleX="142881" custScaleY="119894" custRadScaleRad="107545" custRadScaleInc="90069">
        <dgm:presLayoutVars>
          <dgm:bulletEnabled val="1"/>
        </dgm:presLayoutVars>
      </dgm:prSet>
      <dgm:spPr/>
      <dgm:t>
        <a:bodyPr/>
        <a:lstStyle/>
        <a:p>
          <a:endParaRPr lang="en-AU"/>
        </a:p>
      </dgm:t>
    </dgm:pt>
    <dgm:pt modelId="{6BE1CC61-1DB8-4BD1-BE40-2C1E49DF1206}" type="pres">
      <dgm:prSet presAssocID="{8FFB5CD4-4A85-47FC-8DE1-DA0BB43CC721}" presName="Name56" presStyleLbl="parChTrans1D2" presStyleIdx="5" presStyleCnt="7"/>
      <dgm:spPr/>
      <dgm:t>
        <a:bodyPr/>
        <a:lstStyle/>
        <a:p>
          <a:endParaRPr lang="en-AU"/>
        </a:p>
      </dgm:t>
    </dgm:pt>
    <dgm:pt modelId="{FBD40040-6479-445C-BB7F-45A678AC8CCC}" type="pres">
      <dgm:prSet presAssocID="{AF4E92D9-711C-4163-80C8-EDC40BB56EEA}" presName="text0" presStyleLbl="node1" presStyleIdx="6" presStyleCnt="8" custScaleX="147351" custScaleY="146049" custRadScaleRad="87190" custRadScaleInc="65176">
        <dgm:presLayoutVars>
          <dgm:bulletEnabled val="1"/>
        </dgm:presLayoutVars>
      </dgm:prSet>
      <dgm:spPr>
        <a:prstGeom prst="flowChartAlternateProcess">
          <a:avLst/>
        </a:prstGeom>
      </dgm:spPr>
      <dgm:t>
        <a:bodyPr/>
        <a:lstStyle/>
        <a:p>
          <a:endParaRPr lang="en-AU"/>
        </a:p>
      </dgm:t>
    </dgm:pt>
    <dgm:pt modelId="{42A20FCE-D79E-4BB2-B2D5-22665EF69577}" type="pres">
      <dgm:prSet presAssocID="{66173448-CB5D-4D58-8F31-EBF6B94586EA}" presName="Name56" presStyleLbl="parChTrans1D2" presStyleIdx="6" presStyleCnt="7"/>
      <dgm:spPr/>
      <dgm:t>
        <a:bodyPr/>
        <a:lstStyle/>
        <a:p>
          <a:endParaRPr lang="en-AU"/>
        </a:p>
      </dgm:t>
    </dgm:pt>
    <dgm:pt modelId="{68E7A78F-7103-4742-8AD4-B77C9FA22B05}" type="pres">
      <dgm:prSet presAssocID="{BE78453A-04EC-4435-B065-6915D729F9CB}" presName="text0" presStyleLbl="node1" presStyleIdx="7" presStyleCnt="8" custScaleX="205080" custScaleY="83123" custRadScaleRad="91918" custRadScaleInc="65676">
        <dgm:presLayoutVars>
          <dgm:bulletEnabled val="1"/>
        </dgm:presLayoutVars>
      </dgm:prSet>
      <dgm:spPr>
        <a:prstGeom prst="flowChartAlternateProcess">
          <a:avLst/>
        </a:prstGeom>
      </dgm:spPr>
      <dgm:t>
        <a:bodyPr/>
        <a:lstStyle/>
        <a:p>
          <a:endParaRPr lang="en-AU"/>
        </a:p>
      </dgm:t>
    </dgm:pt>
  </dgm:ptLst>
  <dgm:cxnLst>
    <dgm:cxn modelId="{A2DB2153-803B-4019-81AE-EE467D0DF6E3}" srcId="{B4DD1042-14D7-432E-BCAC-733751F65388}" destId="{9D33364F-48C3-40BE-83D2-86BD293FCA6E}" srcOrd="0" destOrd="0" parTransId="{61688166-1BEF-4599-92D2-D4F50CD204E9}" sibTransId="{BBA63BB7-B191-44C7-A7DC-68826A8CA5FE}"/>
    <dgm:cxn modelId="{82D8E687-A984-4F09-B591-A496165B2A3E}" type="presOf" srcId="{66173448-CB5D-4D58-8F31-EBF6B94586EA}" destId="{42A20FCE-D79E-4BB2-B2D5-22665EF69577}" srcOrd="0" destOrd="0" presId="urn:microsoft.com/office/officeart/2008/layout/RadialCluster"/>
    <dgm:cxn modelId="{A9942277-9344-4973-8630-5807FC9913B5}" srcId="{B4DD1042-14D7-432E-BCAC-733751F65388}" destId="{F20A399D-CD62-4AA2-920B-B96406429082}" srcOrd="1" destOrd="0" parTransId="{36D3A34C-CE89-4A49-BDDD-9D3A37CE947F}" sibTransId="{C39A6BBB-D90E-4627-810B-116712201EF3}"/>
    <dgm:cxn modelId="{9913DB83-A84E-466B-B420-AD10D5258925}" type="presOf" srcId="{AF4E92D9-711C-4163-80C8-EDC40BB56EEA}" destId="{FBD40040-6479-445C-BB7F-45A678AC8CCC}" srcOrd="0" destOrd="0" presId="urn:microsoft.com/office/officeart/2008/layout/RadialCluster"/>
    <dgm:cxn modelId="{9D620141-29CB-4962-820E-6AF71D54909B}" srcId="{B4DD1042-14D7-432E-BCAC-733751F65388}" destId="{AF4E92D9-711C-4163-80C8-EDC40BB56EEA}" srcOrd="5" destOrd="0" parTransId="{8FFB5CD4-4A85-47FC-8DE1-DA0BB43CC721}" sibTransId="{FBE4B808-67CC-4FD1-AEA8-4F0DD0AF0045}"/>
    <dgm:cxn modelId="{C12CFB92-4187-4A1D-8FC0-B67F9D18375F}" srcId="{FE410293-F40D-49CC-B9BB-51547E1D7CA4}" destId="{B4DD1042-14D7-432E-BCAC-733751F65388}" srcOrd="0" destOrd="0" parTransId="{90269ECC-FAA9-4A30-AAF8-29347D843D33}" sibTransId="{39244879-D0BC-44FF-B5ED-8F37C0D0E33E}"/>
    <dgm:cxn modelId="{6D44D486-D6D4-477F-8DB6-003440789533}" type="presOf" srcId="{F20A399D-CD62-4AA2-920B-B96406429082}" destId="{825ECF3E-6911-4879-A989-64128EAF4486}" srcOrd="0" destOrd="0" presId="urn:microsoft.com/office/officeart/2008/layout/RadialCluster"/>
    <dgm:cxn modelId="{9D60732E-07AD-435D-93F0-ED6A43B116D1}" type="presOf" srcId="{E16D4E1C-ACA0-45E6-8CD9-7BB0CC904C08}" destId="{FFC81D58-2383-4316-BACA-1F966FA4B050}" srcOrd="0" destOrd="0" presId="urn:microsoft.com/office/officeart/2008/layout/RadialCluster"/>
    <dgm:cxn modelId="{1419C956-EB32-4C76-96B0-55B9CE44CBF1}" type="presOf" srcId="{9D33364F-48C3-40BE-83D2-86BD293FCA6E}" destId="{0C9C64C0-7A09-4766-8C39-BDEC3C3EE713}" srcOrd="0" destOrd="0" presId="urn:microsoft.com/office/officeart/2008/layout/RadialCluster"/>
    <dgm:cxn modelId="{DEBC95CA-14C4-492E-86F8-030417F27C59}" srcId="{B4DD1042-14D7-432E-BCAC-733751F65388}" destId="{BE78453A-04EC-4435-B065-6915D729F9CB}" srcOrd="6" destOrd="0" parTransId="{66173448-CB5D-4D58-8F31-EBF6B94586EA}" sibTransId="{622BCECE-4F51-4CC4-B20B-E7B5E65AA02F}"/>
    <dgm:cxn modelId="{8F6072C0-CEF0-43E6-89EA-AA86566962AF}" type="presOf" srcId="{7F961ABC-747E-478C-9B46-A04AEADA7673}" destId="{364FAF58-C3D8-476C-B8F6-B15760F59E80}" srcOrd="0" destOrd="0" presId="urn:microsoft.com/office/officeart/2008/layout/RadialCluster"/>
    <dgm:cxn modelId="{6A8B6E6B-677E-4FCB-A753-7950153D6745}" type="presOf" srcId="{36D3A34C-CE89-4A49-BDDD-9D3A37CE947F}" destId="{9DC9ACD2-A765-4562-93F0-06B62CCA3834}" srcOrd="0" destOrd="0" presId="urn:microsoft.com/office/officeart/2008/layout/RadialCluster"/>
    <dgm:cxn modelId="{BD43ED2C-A9F5-4671-8F86-35AE524803A6}" type="presOf" srcId="{C21F5658-3570-4746-ABB8-9ED43807E1EC}" destId="{E5DDF704-7C03-412F-9155-94F3BC0FF947}" srcOrd="0" destOrd="0" presId="urn:microsoft.com/office/officeart/2008/layout/RadialCluster"/>
    <dgm:cxn modelId="{BC3CB54D-717D-4EAB-9096-A21CCDDE3584}" type="presOf" srcId="{61688166-1BEF-4599-92D2-D4F50CD204E9}" destId="{B435F40C-E1B2-46C1-8D8A-FE9EF174BBD7}" srcOrd="0" destOrd="0" presId="urn:microsoft.com/office/officeart/2008/layout/RadialCluster"/>
    <dgm:cxn modelId="{4FAF587F-F098-421A-AAFA-124B190E0E85}" type="presOf" srcId="{B4DD1042-14D7-432E-BCAC-733751F65388}" destId="{5C6EEFF7-EDEB-4A81-A3A6-FDE5EA2693BE}" srcOrd="0" destOrd="0" presId="urn:microsoft.com/office/officeart/2008/layout/RadialCluster"/>
    <dgm:cxn modelId="{F3FB3BBC-9D3A-4CB6-89FF-20D9DC5339F1}" type="presOf" srcId="{FE410293-F40D-49CC-B9BB-51547E1D7CA4}" destId="{A4588CC6-73FA-48E0-B949-10370C28BA9C}" srcOrd="0" destOrd="0" presId="urn:microsoft.com/office/officeart/2008/layout/RadialCluster"/>
    <dgm:cxn modelId="{56D987D7-AFC8-4099-931C-38229F0DA63B}" srcId="{B4DD1042-14D7-432E-BCAC-733751F65388}" destId="{F699A8BA-C1C5-4FB5-99FB-05E442D80A50}" srcOrd="3" destOrd="0" parTransId="{584DBEFA-C26C-4682-85F2-1AC72D952619}" sibTransId="{0F3C991F-6805-4C0A-B72F-E317AD1F4547}"/>
    <dgm:cxn modelId="{AA6A51E2-B375-43EE-9C16-1AAF7CE62F0E}" type="presOf" srcId="{8FFB5CD4-4A85-47FC-8DE1-DA0BB43CC721}" destId="{6BE1CC61-1DB8-4BD1-BE40-2C1E49DF1206}" srcOrd="0" destOrd="0" presId="urn:microsoft.com/office/officeart/2008/layout/RadialCluster"/>
    <dgm:cxn modelId="{DCC18226-654A-40E2-8527-78E6875D9E1B}" srcId="{B4DD1042-14D7-432E-BCAC-733751F65388}" destId="{7F961ABC-747E-478C-9B46-A04AEADA7673}" srcOrd="2" destOrd="0" parTransId="{C21F5658-3570-4746-ABB8-9ED43807E1EC}" sibTransId="{7AD65CC2-BE69-4188-BD1E-0C3EDCC20F0B}"/>
    <dgm:cxn modelId="{448574FA-340A-4A03-B4F6-218554CA1570}" type="presOf" srcId="{927ACBAF-B67A-4A0C-AFA2-69603CD18204}" destId="{5BE8DE46-0904-463F-99CF-A0A421BA9909}" srcOrd="0" destOrd="0" presId="urn:microsoft.com/office/officeart/2008/layout/RadialCluster"/>
    <dgm:cxn modelId="{6B651D17-4574-41E9-95DE-1E84B4442116}" type="presOf" srcId="{584DBEFA-C26C-4682-85F2-1AC72D952619}" destId="{9FB13867-48A3-4ED0-875D-DC933599677B}" srcOrd="0" destOrd="0" presId="urn:microsoft.com/office/officeart/2008/layout/RadialCluster"/>
    <dgm:cxn modelId="{C7697381-FB15-4B2A-ACD8-AD8E488F2530}" srcId="{B4DD1042-14D7-432E-BCAC-733751F65388}" destId="{927ACBAF-B67A-4A0C-AFA2-69603CD18204}" srcOrd="4" destOrd="0" parTransId="{E16D4E1C-ACA0-45E6-8CD9-7BB0CC904C08}" sibTransId="{E5133B7C-B8B7-4BDB-B98B-A408093EE694}"/>
    <dgm:cxn modelId="{4FACBF9A-520A-4BEE-AC73-27974EAAD9F6}" type="presOf" srcId="{F699A8BA-C1C5-4FB5-99FB-05E442D80A50}" destId="{ABFD1F91-A674-4CFC-AB38-25983DF7B759}" srcOrd="0" destOrd="0" presId="urn:microsoft.com/office/officeart/2008/layout/RadialCluster"/>
    <dgm:cxn modelId="{601487A0-9F71-4036-AE2D-2E8C834B5855}" type="presOf" srcId="{BE78453A-04EC-4435-B065-6915D729F9CB}" destId="{68E7A78F-7103-4742-8AD4-B77C9FA22B05}" srcOrd="0" destOrd="0" presId="urn:microsoft.com/office/officeart/2008/layout/RadialCluster"/>
    <dgm:cxn modelId="{D45EE9ED-A8B5-43DC-8E16-8ABC937A12D2}" type="presParOf" srcId="{A4588CC6-73FA-48E0-B949-10370C28BA9C}" destId="{CEB20C52-D9DE-4DB1-A7D0-E0492D5F8376}" srcOrd="0" destOrd="0" presId="urn:microsoft.com/office/officeart/2008/layout/RadialCluster"/>
    <dgm:cxn modelId="{8CC2DE0E-3123-4210-BC83-356E64F1CAB0}" type="presParOf" srcId="{CEB20C52-D9DE-4DB1-A7D0-E0492D5F8376}" destId="{5C6EEFF7-EDEB-4A81-A3A6-FDE5EA2693BE}" srcOrd="0" destOrd="0" presId="urn:microsoft.com/office/officeart/2008/layout/RadialCluster"/>
    <dgm:cxn modelId="{1AC7F4ED-F1AE-4782-BBEE-5F4C1BFABA7E}" type="presParOf" srcId="{CEB20C52-D9DE-4DB1-A7D0-E0492D5F8376}" destId="{B435F40C-E1B2-46C1-8D8A-FE9EF174BBD7}" srcOrd="1" destOrd="0" presId="urn:microsoft.com/office/officeart/2008/layout/RadialCluster"/>
    <dgm:cxn modelId="{2600BC89-2470-4337-AAA1-EBBBC47D5DF1}" type="presParOf" srcId="{CEB20C52-D9DE-4DB1-A7D0-E0492D5F8376}" destId="{0C9C64C0-7A09-4766-8C39-BDEC3C3EE713}" srcOrd="2" destOrd="0" presId="urn:microsoft.com/office/officeart/2008/layout/RadialCluster"/>
    <dgm:cxn modelId="{F4E3B080-400C-4779-91CD-75B0CE7E2404}" type="presParOf" srcId="{CEB20C52-D9DE-4DB1-A7D0-E0492D5F8376}" destId="{9DC9ACD2-A765-4562-93F0-06B62CCA3834}" srcOrd="3" destOrd="0" presId="urn:microsoft.com/office/officeart/2008/layout/RadialCluster"/>
    <dgm:cxn modelId="{F175474F-7BE0-4A74-BBC8-9B1DB30E93D9}" type="presParOf" srcId="{CEB20C52-D9DE-4DB1-A7D0-E0492D5F8376}" destId="{825ECF3E-6911-4879-A989-64128EAF4486}" srcOrd="4" destOrd="0" presId="urn:microsoft.com/office/officeart/2008/layout/RadialCluster"/>
    <dgm:cxn modelId="{9B381B33-FAE3-4AB2-953D-D583B9A13F3D}" type="presParOf" srcId="{CEB20C52-D9DE-4DB1-A7D0-E0492D5F8376}" destId="{E5DDF704-7C03-412F-9155-94F3BC0FF947}" srcOrd="5" destOrd="0" presId="urn:microsoft.com/office/officeart/2008/layout/RadialCluster"/>
    <dgm:cxn modelId="{831ECEBC-16B0-4978-A573-A0F9467ACFEF}" type="presParOf" srcId="{CEB20C52-D9DE-4DB1-A7D0-E0492D5F8376}" destId="{364FAF58-C3D8-476C-B8F6-B15760F59E80}" srcOrd="6" destOrd="0" presId="urn:microsoft.com/office/officeart/2008/layout/RadialCluster"/>
    <dgm:cxn modelId="{D3B70D57-1AA2-47C4-8D4E-8083AB8CF691}" type="presParOf" srcId="{CEB20C52-D9DE-4DB1-A7D0-E0492D5F8376}" destId="{9FB13867-48A3-4ED0-875D-DC933599677B}" srcOrd="7" destOrd="0" presId="urn:microsoft.com/office/officeart/2008/layout/RadialCluster"/>
    <dgm:cxn modelId="{A22890C4-6A74-4914-B1BC-6FB09AE142B3}" type="presParOf" srcId="{CEB20C52-D9DE-4DB1-A7D0-E0492D5F8376}" destId="{ABFD1F91-A674-4CFC-AB38-25983DF7B759}" srcOrd="8" destOrd="0" presId="urn:microsoft.com/office/officeart/2008/layout/RadialCluster"/>
    <dgm:cxn modelId="{A1D23122-076C-4B00-9AD0-5C5462454511}" type="presParOf" srcId="{CEB20C52-D9DE-4DB1-A7D0-E0492D5F8376}" destId="{FFC81D58-2383-4316-BACA-1F966FA4B050}" srcOrd="9" destOrd="0" presId="urn:microsoft.com/office/officeart/2008/layout/RadialCluster"/>
    <dgm:cxn modelId="{BE0C4FC4-1057-4707-B979-0063F71DA4F5}" type="presParOf" srcId="{CEB20C52-D9DE-4DB1-A7D0-E0492D5F8376}" destId="{5BE8DE46-0904-463F-99CF-A0A421BA9909}" srcOrd="10" destOrd="0" presId="urn:microsoft.com/office/officeart/2008/layout/RadialCluster"/>
    <dgm:cxn modelId="{B728E113-1AA8-406C-9B45-069A8D2474BF}" type="presParOf" srcId="{CEB20C52-D9DE-4DB1-A7D0-E0492D5F8376}" destId="{6BE1CC61-1DB8-4BD1-BE40-2C1E49DF1206}" srcOrd="11" destOrd="0" presId="urn:microsoft.com/office/officeart/2008/layout/RadialCluster"/>
    <dgm:cxn modelId="{8FAF13B5-6A14-4269-8433-8A609D305DD2}" type="presParOf" srcId="{CEB20C52-D9DE-4DB1-A7D0-E0492D5F8376}" destId="{FBD40040-6479-445C-BB7F-45A678AC8CCC}" srcOrd="12" destOrd="0" presId="urn:microsoft.com/office/officeart/2008/layout/RadialCluster"/>
    <dgm:cxn modelId="{7DD28799-917C-4ABA-8BA2-6CE3D2F37137}" type="presParOf" srcId="{CEB20C52-D9DE-4DB1-A7D0-E0492D5F8376}" destId="{42A20FCE-D79E-4BB2-B2D5-22665EF69577}" srcOrd="13" destOrd="0" presId="urn:microsoft.com/office/officeart/2008/layout/RadialCluster"/>
    <dgm:cxn modelId="{11BE147B-C9A9-41F3-AC12-806CF9C50DFB}" type="presParOf" srcId="{CEB20C52-D9DE-4DB1-A7D0-E0492D5F8376}" destId="{68E7A78F-7103-4742-8AD4-B77C9FA22B05}" srcOrd="1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EEFF7-EDEB-4A81-A3A6-FDE5EA2693BE}">
      <dsp:nvSpPr>
        <dsp:cNvPr id="0" name=""/>
        <dsp:cNvSpPr/>
      </dsp:nvSpPr>
      <dsp:spPr>
        <a:xfrm>
          <a:off x="9448648" y="8508820"/>
          <a:ext cx="7782866" cy="6078230"/>
        </a:xfrm>
        <a:prstGeom prst="ellipse">
          <a:avLst/>
        </a:prstGeom>
        <a:blipFill rotWithShape="0">
          <a:blip xmlns:r="http://schemas.openxmlformats.org/officeDocument/2006/relationships" r:embed="rId1"/>
          <a:stretch>
            <a:fillRect/>
          </a:stretch>
        </a:blip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endParaRPr lang="en-AU" sz="3600" kern="1200" dirty="0"/>
        </a:p>
      </dsp:txBody>
      <dsp:txXfrm>
        <a:off x="10588422" y="9398956"/>
        <a:ext cx="5503318" cy="4297958"/>
      </dsp:txXfrm>
    </dsp:sp>
    <dsp:sp modelId="{B435F40C-E1B2-46C1-8D8A-FE9EF174BBD7}">
      <dsp:nvSpPr>
        <dsp:cNvPr id="0" name=""/>
        <dsp:cNvSpPr/>
      </dsp:nvSpPr>
      <dsp:spPr>
        <a:xfrm rot="18474773">
          <a:off x="14971407" y="7003402"/>
          <a:ext cx="3816276" cy="0"/>
        </a:xfrm>
        <a:custGeom>
          <a:avLst/>
          <a:gdLst/>
          <a:ahLst/>
          <a:cxnLst/>
          <a:rect l="0" t="0" r="0" b="0"/>
          <a:pathLst>
            <a:path>
              <a:moveTo>
                <a:pt x="0" y="0"/>
              </a:moveTo>
              <a:lnTo>
                <a:pt x="381627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9C64C0-7A09-4766-8C39-BDEC3C3EE713}">
      <dsp:nvSpPr>
        <dsp:cNvPr id="0" name=""/>
        <dsp:cNvSpPr/>
      </dsp:nvSpPr>
      <dsp:spPr>
        <a:xfrm>
          <a:off x="14449618" y="1980790"/>
          <a:ext cx="9944145" cy="3517194"/>
        </a:xfrm>
        <a:prstGeom prst="flowChartAlternateProcess">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2 – Mass rearing</a:t>
          </a:r>
        </a:p>
        <a:p>
          <a:pPr lvl="0" algn="just" defTabSz="1422400">
            <a:lnSpc>
              <a:spcPct val="90000"/>
            </a:lnSpc>
            <a:spcBef>
              <a:spcPct val="0"/>
            </a:spcBef>
            <a:spcAft>
              <a:spcPct val="35000"/>
            </a:spcAft>
          </a:pPr>
          <a:r>
            <a:rPr lang="en-AU" sz="2400" b="1" kern="1200" dirty="0">
              <a:solidFill>
                <a:srgbClr val="303254"/>
              </a:solidFill>
            </a:rPr>
            <a:t>Focus: </a:t>
          </a:r>
          <a:r>
            <a:rPr lang="en-AU" sz="2400" kern="1200" dirty="0">
              <a:solidFill>
                <a:srgbClr val="303254"/>
              </a:solidFill>
            </a:rPr>
            <a:t>Theme 2 is focused on the rearing of the recently introduced dung beetle species Onthophagus vacca and Bubas bubalus as well as three novel species or strains to be imported and potentially introduced as part of this project. The rearing of these species will occur alongside other species that are already established in some parts of Australia but have not yet reached their natural limits of distribution.</a:t>
          </a:r>
        </a:p>
        <a:p>
          <a:pPr lvl="0" algn="l" defTabSz="1422400">
            <a:lnSpc>
              <a:spcPct val="90000"/>
            </a:lnSpc>
            <a:spcBef>
              <a:spcPct val="0"/>
            </a:spcBef>
            <a:spcAft>
              <a:spcPct val="35000"/>
            </a:spcAft>
          </a:pPr>
          <a:r>
            <a:rPr lang="en-AU" sz="2400" b="1" kern="1200" dirty="0">
              <a:solidFill>
                <a:srgbClr val="303254"/>
              </a:solidFill>
            </a:rPr>
            <a:t>Theme leader: </a:t>
          </a:r>
          <a:r>
            <a:rPr lang="en-AU" sz="2400" b="0" kern="1200" dirty="0">
              <a:solidFill>
                <a:srgbClr val="303254"/>
              </a:solidFill>
            </a:rPr>
            <a:t>Prof </a:t>
          </a:r>
          <a:r>
            <a:rPr lang="en-AU" sz="2400" kern="1200" dirty="0">
              <a:solidFill>
                <a:srgbClr val="303254"/>
              </a:solidFill>
            </a:rPr>
            <a:t>Geoff Gurr, Charles Sturt University</a:t>
          </a:r>
        </a:p>
      </dsp:txBody>
      <dsp:txXfrm>
        <a:off x="14621310" y="2152482"/>
        <a:ext cx="9600761" cy="3173810"/>
      </dsp:txXfrm>
    </dsp:sp>
    <dsp:sp modelId="{9DC9ACD2-A765-4562-93F0-06B62CCA3834}">
      <dsp:nvSpPr>
        <dsp:cNvPr id="0" name=""/>
        <dsp:cNvSpPr/>
      </dsp:nvSpPr>
      <dsp:spPr>
        <a:xfrm rot="20685864">
          <a:off x="17207817" y="10310880"/>
          <a:ext cx="1348458" cy="0"/>
        </a:xfrm>
        <a:custGeom>
          <a:avLst/>
          <a:gdLst/>
          <a:ahLst/>
          <a:cxnLst/>
          <a:rect l="0" t="0" r="0" b="0"/>
          <a:pathLst>
            <a:path>
              <a:moveTo>
                <a:pt x="0" y="0"/>
              </a:moveTo>
              <a:lnTo>
                <a:pt x="134845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5ECF3E-6911-4879-A989-64128EAF4486}">
      <dsp:nvSpPr>
        <dsp:cNvPr id="0" name=""/>
        <dsp:cNvSpPr/>
      </dsp:nvSpPr>
      <dsp:spPr>
        <a:xfrm>
          <a:off x="18532579" y="6523629"/>
          <a:ext cx="7794929" cy="5097104"/>
        </a:xfrm>
        <a:prstGeom prst="roundRect">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3 – Beetle Distribution</a:t>
          </a:r>
        </a:p>
        <a:p>
          <a:pPr lvl="0" algn="just" defTabSz="1422400">
            <a:lnSpc>
              <a:spcPct val="90000"/>
            </a:lnSpc>
            <a:spcBef>
              <a:spcPct val="0"/>
            </a:spcBef>
            <a:spcAft>
              <a:spcPct val="35000"/>
            </a:spcAft>
          </a:pPr>
          <a:r>
            <a:rPr lang="en-AU" sz="2400" b="1" kern="1200" dirty="0">
              <a:solidFill>
                <a:srgbClr val="303254"/>
              </a:solidFill>
            </a:rPr>
            <a:t>Focus: </a:t>
          </a:r>
          <a:r>
            <a:rPr lang="en-AU" sz="2400" kern="1200" dirty="0">
              <a:solidFill>
                <a:srgbClr val="303254"/>
              </a:solidFill>
            </a:rPr>
            <a:t>Theme 3 is focused on the monitoring of all introduced species currently distributed across Australia in at least 120 sites across southern Australia. In addition, the beetles released through rearing in theme 2 will be established in at least 100 new, species-appropriate sites across southern Australia with site-specific dung beetle advice and training provided for producers. Information will include best practices for management of dung beetles to derive greatest benefit.</a:t>
          </a:r>
        </a:p>
        <a:p>
          <a:pPr lvl="0" algn="ctr" defTabSz="1422400">
            <a:lnSpc>
              <a:spcPct val="90000"/>
            </a:lnSpc>
            <a:spcBef>
              <a:spcPct val="0"/>
            </a:spcBef>
            <a:spcAft>
              <a:spcPct val="35000"/>
            </a:spcAft>
          </a:pPr>
          <a:r>
            <a:rPr lang="en-AU" sz="2400" b="1" kern="1200" dirty="0">
              <a:solidFill>
                <a:srgbClr val="303254"/>
              </a:solidFill>
            </a:rPr>
            <a:t>Theme leader: </a:t>
          </a:r>
          <a:r>
            <a:rPr lang="en-AU" sz="2400" b="0" kern="1200" dirty="0">
              <a:solidFill>
                <a:srgbClr val="303254"/>
              </a:solidFill>
            </a:rPr>
            <a:t>Dr </a:t>
          </a:r>
          <a:r>
            <a:rPr lang="en-AU" sz="2400" kern="1200" dirty="0">
              <a:solidFill>
                <a:srgbClr val="303254"/>
              </a:solidFill>
            </a:rPr>
            <a:t>Bernard Doube, Dung Beetle Solutions International</a:t>
          </a:r>
          <a:r>
            <a:rPr lang="en-AU" sz="2400" b="1" kern="1200" dirty="0">
              <a:solidFill>
                <a:srgbClr val="303254"/>
              </a:solidFill>
            </a:rPr>
            <a:t> </a:t>
          </a:r>
          <a:endParaRPr lang="en-AU" sz="2400" kern="1200" dirty="0"/>
        </a:p>
      </dsp:txBody>
      <dsp:txXfrm>
        <a:off x="18781399" y="6772449"/>
        <a:ext cx="7297289" cy="4599464"/>
      </dsp:txXfrm>
    </dsp:sp>
    <dsp:sp modelId="{E5DDF704-7C03-412F-9155-94F3BC0FF947}">
      <dsp:nvSpPr>
        <dsp:cNvPr id="0" name=""/>
        <dsp:cNvSpPr/>
      </dsp:nvSpPr>
      <dsp:spPr>
        <a:xfrm rot="1331763">
          <a:off x="17129265" y="13656950"/>
          <a:ext cx="2759629" cy="0"/>
        </a:xfrm>
        <a:custGeom>
          <a:avLst/>
          <a:gdLst/>
          <a:ahLst/>
          <a:cxnLst/>
          <a:rect l="0" t="0" r="0" b="0"/>
          <a:pathLst>
            <a:path>
              <a:moveTo>
                <a:pt x="0" y="0"/>
              </a:moveTo>
              <a:lnTo>
                <a:pt x="275962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4FAF58-C3D8-476C-B8F6-B15760F59E80}">
      <dsp:nvSpPr>
        <dsp:cNvPr id="0" name=""/>
        <dsp:cNvSpPr/>
      </dsp:nvSpPr>
      <dsp:spPr>
        <a:xfrm>
          <a:off x="19786645" y="12668311"/>
          <a:ext cx="6353560" cy="5612132"/>
        </a:xfrm>
        <a:prstGeom prst="roundRect">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4 – Database</a:t>
          </a:r>
        </a:p>
        <a:p>
          <a:pPr lvl="0" algn="just" defTabSz="1422400">
            <a:lnSpc>
              <a:spcPct val="90000"/>
            </a:lnSpc>
            <a:spcBef>
              <a:spcPct val="0"/>
            </a:spcBef>
            <a:spcAft>
              <a:spcPct val="35000"/>
            </a:spcAft>
          </a:pPr>
          <a:r>
            <a:rPr lang="en-AU" sz="2400" b="1" kern="1200" dirty="0">
              <a:solidFill>
                <a:srgbClr val="303254"/>
              </a:solidFill>
            </a:rPr>
            <a:t>Focus: </a:t>
          </a:r>
          <a:r>
            <a:rPr lang="en-AU" sz="2400" kern="1200" dirty="0">
              <a:solidFill>
                <a:srgbClr val="303254"/>
              </a:solidFill>
            </a:rPr>
            <a:t>Theme 4 is focused on the collation of data and information on dung beetle distribution and biology from a wide range of sources to provide a comprehensive dung beetle database.   Newly collected data on dung beetle species, location, and abundance obtained in Theme 3 will be incorporated into this data base. The database will be comprehensive and accessible to users via a web-based interface.</a:t>
          </a:r>
        </a:p>
        <a:p>
          <a:pPr lvl="0" algn="ctr" defTabSz="1422400">
            <a:lnSpc>
              <a:spcPct val="90000"/>
            </a:lnSpc>
            <a:spcBef>
              <a:spcPct val="0"/>
            </a:spcBef>
            <a:spcAft>
              <a:spcPct val="35000"/>
            </a:spcAft>
          </a:pPr>
          <a:endParaRPr lang="en-AU" sz="2400" kern="1200" dirty="0">
            <a:solidFill>
              <a:srgbClr val="303254"/>
            </a:solidFill>
          </a:endParaRPr>
        </a:p>
        <a:p>
          <a:pPr lvl="0" algn="ctr" defTabSz="1422400">
            <a:lnSpc>
              <a:spcPct val="90000"/>
            </a:lnSpc>
            <a:spcBef>
              <a:spcPct val="0"/>
            </a:spcBef>
            <a:spcAft>
              <a:spcPct val="35000"/>
            </a:spcAft>
          </a:pPr>
          <a:r>
            <a:rPr lang="en-AU" sz="2400" b="1" kern="1200" dirty="0">
              <a:solidFill>
                <a:srgbClr val="303254"/>
              </a:solidFill>
            </a:rPr>
            <a:t>Theme leader: </a:t>
          </a:r>
          <a:r>
            <a:rPr lang="en-AU" sz="2400" b="0" kern="1200" dirty="0">
              <a:solidFill>
                <a:srgbClr val="303254"/>
              </a:solidFill>
            </a:rPr>
            <a:t>Dr </a:t>
          </a:r>
          <a:r>
            <a:rPr lang="en-AU" sz="2400" kern="1200" dirty="0">
              <a:solidFill>
                <a:srgbClr val="303254"/>
              </a:solidFill>
            </a:rPr>
            <a:t>Paul Weston, Charles Sturt University</a:t>
          </a:r>
          <a:endParaRPr lang="en-AU" sz="2400" kern="1200" dirty="0"/>
        </a:p>
      </dsp:txBody>
      <dsp:txXfrm>
        <a:off x="20060607" y="12942273"/>
        <a:ext cx="5805636" cy="5064208"/>
      </dsp:txXfrm>
    </dsp:sp>
    <dsp:sp modelId="{9FB13867-48A3-4ED0-875D-DC933599677B}">
      <dsp:nvSpPr>
        <dsp:cNvPr id="0" name=""/>
        <dsp:cNvSpPr/>
      </dsp:nvSpPr>
      <dsp:spPr>
        <a:xfrm rot="4821490">
          <a:off x="13411107" y="15114363"/>
          <a:ext cx="1069736" cy="0"/>
        </a:xfrm>
        <a:custGeom>
          <a:avLst/>
          <a:gdLst/>
          <a:ahLst/>
          <a:cxnLst/>
          <a:rect l="0" t="0" r="0" b="0"/>
          <a:pathLst>
            <a:path>
              <a:moveTo>
                <a:pt x="0" y="0"/>
              </a:moveTo>
              <a:lnTo>
                <a:pt x="106973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FD1F91-A674-4CFC-AB38-25983DF7B759}">
      <dsp:nvSpPr>
        <dsp:cNvPr id="0" name=""/>
        <dsp:cNvSpPr/>
      </dsp:nvSpPr>
      <dsp:spPr>
        <a:xfrm>
          <a:off x="10279110" y="15641676"/>
          <a:ext cx="8689557" cy="6926074"/>
        </a:xfrm>
        <a:prstGeom prst="roundRect">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5 – Outreach</a:t>
          </a:r>
        </a:p>
        <a:p>
          <a:pPr lvl="0" algn="just" defTabSz="1422400">
            <a:lnSpc>
              <a:spcPct val="90000"/>
            </a:lnSpc>
            <a:spcBef>
              <a:spcPct val="0"/>
            </a:spcBef>
            <a:spcAft>
              <a:spcPct val="35000"/>
            </a:spcAft>
          </a:pPr>
          <a:r>
            <a:rPr lang="en-AU" sz="2400" kern="1200" dirty="0">
              <a:solidFill>
                <a:srgbClr val="303254"/>
              </a:solidFill>
            </a:rPr>
            <a:t>Focus: Theme 5 is focused on the development of educational information and provision of information and training sessions by stakeholder groups supported by the dung beetle producer/stakeholder network across southern Australia.  Educational training programs for youth and other stakeholders will be supported by development of identification guides, factsheets and a comprehensive project website. In addition, workshops and outreach events will be conducted at participating schools, and by </a:t>
          </a:r>
          <a:r>
            <a:rPr lang="en-AU" sz="2400" kern="1200" dirty="0" err="1">
              <a:solidFill>
                <a:srgbClr val="303254"/>
              </a:solidFill>
            </a:rPr>
            <a:t>landcare</a:t>
          </a:r>
          <a:r>
            <a:rPr lang="en-AU" sz="2400" kern="1200" dirty="0">
              <a:solidFill>
                <a:srgbClr val="303254"/>
              </a:solidFill>
            </a:rPr>
            <a:t> and producer groups in Australia and New Zealand. </a:t>
          </a:r>
        </a:p>
        <a:p>
          <a:pPr lvl="0" algn="just" defTabSz="1422400">
            <a:lnSpc>
              <a:spcPct val="90000"/>
            </a:lnSpc>
            <a:spcBef>
              <a:spcPct val="0"/>
            </a:spcBef>
            <a:spcAft>
              <a:spcPct val="35000"/>
            </a:spcAft>
          </a:pPr>
          <a:r>
            <a:rPr lang="en-AU" sz="2400" kern="1200" dirty="0">
              <a:solidFill>
                <a:srgbClr val="303254"/>
              </a:solidFill>
            </a:rPr>
            <a:t>A national dung beetle project website will be designed and linked to relevant social media platforms and will contain information about dung beetle surveillance and monitoring, identification and management, and extension and training programs.</a:t>
          </a:r>
        </a:p>
        <a:p>
          <a:pPr lvl="0" algn="just" defTabSz="1422400">
            <a:lnSpc>
              <a:spcPct val="90000"/>
            </a:lnSpc>
            <a:spcBef>
              <a:spcPct val="0"/>
            </a:spcBef>
            <a:spcAft>
              <a:spcPct val="35000"/>
            </a:spcAft>
          </a:pPr>
          <a:r>
            <a:rPr lang="en-AU" sz="2400" b="1" kern="1200" dirty="0">
              <a:solidFill>
                <a:srgbClr val="303254"/>
              </a:solidFill>
            </a:rPr>
            <a:t>Theme leader: </a:t>
          </a:r>
          <a:r>
            <a:rPr lang="en-AU" sz="2400" b="0" kern="1200" dirty="0">
              <a:solidFill>
                <a:srgbClr val="303254"/>
              </a:solidFill>
            </a:rPr>
            <a:t>Prof</a:t>
          </a:r>
          <a:r>
            <a:rPr lang="en-AU" sz="2400" b="1" kern="1200" dirty="0">
              <a:solidFill>
                <a:srgbClr val="303254"/>
              </a:solidFill>
            </a:rPr>
            <a:t> </a:t>
          </a:r>
          <a:r>
            <a:rPr lang="en-AU" sz="2400" kern="1200" dirty="0">
              <a:solidFill>
                <a:srgbClr val="303254"/>
              </a:solidFill>
            </a:rPr>
            <a:t>Leslie Weston, Charles Sturt University</a:t>
          </a:r>
          <a:endParaRPr lang="en-AU" sz="2400" kern="1200" dirty="0"/>
        </a:p>
      </dsp:txBody>
      <dsp:txXfrm>
        <a:off x="10617213" y="15979779"/>
        <a:ext cx="8013351" cy="6249868"/>
      </dsp:txXfrm>
    </dsp:sp>
    <dsp:sp modelId="{FFC81D58-2383-4316-BACA-1F966FA4B050}">
      <dsp:nvSpPr>
        <dsp:cNvPr id="0" name=""/>
        <dsp:cNvSpPr/>
      </dsp:nvSpPr>
      <dsp:spPr>
        <a:xfrm rot="8332493">
          <a:off x="8532719" y="15084712"/>
          <a:ext cx="1513326" cy="0"/>
        </a:xfrm>
        <a:custGeom>
          <a:avLst/>
          <a:gdLst/>
          <a:ahLst/>
          <a:cxnLst/>
          <a:rect l="0" t="0" r="0" b="0"/>
          <a:pathLst>
            <a:path>
              <a:moveTo>
                <a:pt x="0" y="0"/>
              </a:moveTo>
              <a:lnTo>
                <a:pt x="151332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E8DE46-0904-463F-99CF-A0A421BA9909}">
      <dsp:nvSpPr>
        <dsp:cNvPr id="0" name=""/>
        <dsp:cNvSpPr/>
      </dsp:nvSpPr>
      <dsp:spPr>
        <a:xfrm>
          <a:off x="2007983" y="15582374"/>
          <a:ext cx="6844731" cy="5743536"/>
        </a:xfrm>
        <a:prstGeom prst="roundRect">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6 – Ecosystem Services</a:t>
          </a:r>
        </a:p>
        <a:p>
          <a:pPr lvl="0" algn="ctr" defTabSz="1422400">
            <a:lnSpc>
              <a:spcPct val="90000"/>
            </a:lnSpc>
            <a:spcBef>
              <a:spcPct val="0"/>
            </a:spcBef>
            <a:spcAft>
              <a:spcPct val="35000"/>
            </a:spcAft>
          </a:pPr>
          <a:r>
            <a:rPr lang="en-AU" sz="2400" b="1" kern="1200" dirty="0">
              <a:solidFill>
                <a:srgbClr val="303254"/>
              </a:solidFill>
            </a:rPr>
            <a:t>Focus: </a:t>
          </a:r>
          <a:r>
            <a:rPr lang="en-AU" sz="2400" kern="1200" dirty="0">
              <a:solidFill>
                <a:srgbClr val="303254"/>
              </a:solidFill>
            </a:rPr>
            <a:t>Theme 6 is focused on the assessment and quantification of dung beetle ecosystem services as on- farm economic services, and off-farm environmental and social benefits. Understanding the value dung beetles provide is critical for successful incorporation in farm management systems. This information will also be used to inform decisions about future research investments and adoption initiatives.</a:t>
          </a:r>
        </a:p>
        <a:p>
          <a:pPr lvl="0" algn="ctr" defTabSz="1422400">
            <a:lnSpc>
              <a:spcPct val="90000"/>
            </a:lnSpc>
            <a:spcBef>
              <a:spcPct val="0"/>
            </a:spcBef>
            <a:spcAft>
              <a:spcPct val="35000"/>
            </a:spcAft>
          </a:pPr>
          <a:endParaRPr lang="en-AU" sz="2400" kern="1200" dirty="0">
            <a:solidFill>
              <a:srgbClr val="303254"/>
            </a:solidFill>
          </a:endParaRPr>
        </a:p>
        <a:p>
          <a:pPr lvl="0" algn="ctr" defTabSz="1422400">
            <a:lnSpc>
              <a:spcPct val="90000"/>
            </a:lnSpc>
            <a:spcBef>
              <a:spcPct val="0"/>
            </a:spcBef>
            <a:spcAft>
              <a:spcPct val="35000"/>
            </a:spcAft>
          </a:pPr>
          <a:r>
            <a:rPr lang="en-AU" sz="2400" b="1" kern="1200" dirty="0">
              <a:solidFill>
                <a:srgbClr val="303254"/>
              </a:solidFill>
            </a:rPr>
            <a:t>Theme leader: </a:t>
          </a:r>
          <a:r>
            <a:rPr lang="en-AU" sz="2400" b="0" kern="1200" dirty="0">
              <a:solidFill>
                <a:srgbClr val="303254"/>
              </a:solidFill>
            </a:rPr>
            <a:t>Assoc Prof </a:t>
          </a:r>
          <a:r>
            <a:rPr lang="en-AU" sz="2400" kern="1200" dirty="0">
              <a:solidFill>
                <a:srgbClr val="303254"/>
              </a:solidFill>
            </a:rPr>
            <a:t>Theo Evans, University of Western Australia</a:t>
          </a:r>
          <a:endParaRPr lang="en-AU" sz="2400" kern="1200" dirty="0"/>
        </a:p>
      </dsp:txBody>
      <dsp:txXfrm>
        <a:off x="2288359" y="15862750"/>
        <a:ext cx="6283979" cy="5182784"/>
      </dsp:txXfrm>
    </dsp:sp>
    <dsp:sp modelId="{6BE1CC61-1DB8-4BD1-BE40-2C1E49DF1206}">
      <dsp:nvSpPr>
        <dsp:cNvPr id="0" name=""/>
        <dsp:cNvSpPr/>
      </dsp:nvSpPr>
      <dsp:spPr>
        <a:xfrm rot="11034144">
          <a:off x="8374968" y="11245902"/>
          <a:ext cx="1074925" cy="0"/>
        </a:xfrm>
        <a:custGeom>
          <a:avLst/>
          <a:gdLst/>
          <a:ahLst/>
          <a:cxnLst/>
          <a:rect l="0" t="0" r="0" b="0"/>
          <a:pathLst>
            <a:path>
              <a:moveTo>
                <a:pt x="0" y="0"/>
              </a:moveTo>
              <a:lnTo>
                <a:pt x="107492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D40040-6479-445C-BB7F-45A678AC8CCC}">
      <dsp:nvSpPr>
        <dsp:cNvPr id="0" name=""/>
        <dsp:cNvSpPr/>
      </dsp:nvSpPr>
      <dsp:spPr>
        <a:xfrm>
          <a:off x="1317347" y="7470315"/>
          <a:ext cx="7058867" cy="6996495"/>
        </a:xfrm>
        <a:prstGeom prst="flowChartAlternateProcess">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7 – Importation</a:t>
          </a:r>
        </a:p>
        <a:p>
          <a:pPr lvl="0" algn="just" defTabSz="1422400">
            <a:lnSpc>
              <a:spcPct val="90000"/>
            </a:lnSpc>
            <a:spcBef>
              <a:spcPct val="0"/>
            </a:spcBef>
            <a:spcAft>
              <a:spcPct val="35000"/>
            </a:spcAft>
          </a:pPr>
          <a:r>
            <a:rPr lang="en-AU" sz="2400" b="1" kern="1200" dirty="0">
              <a:solidFill>
                <a:srgbClr val="303254"/>
              </a:solidFill>
            </a:rPr>
            <a:t>Focus:</a:t>
          </a:r>
          <a:r>
            <a:rPr lang="en-AU" sz="2400" kern="1200" dirty="0">
              <a:solidFill>
                <a:srgbClr val="303254"/>
              </a:solidFill>
            </a:rPr>
            <a:t> Theme 7 is focused on the importation of new beetle species and strains to fill seasonal and geographic gaps in beetle distribution for sustained dung management throughout the year across southern Australia. Three new dung beetle strains/species will be imported and were selected based on their efficiency at burying dung, seasonal activity and distribution in their native range. </a:t>
          </a:r>
        </a:p>
        <a:p>
          <a:pPr lvl="0" algn="just" defTabSz="1422400">
            <a:lnSpc>
              <a:spcPct val="90000"/>
            </a:lnSpc>
            <a:spcBef>
              <a:spcPct val="0"/>
            </a:spcBef>
            <a:spcAft>
              <a:spcPct val="35000"/>
            </a:spcAft>
          </a:pPr>
          <a:endParaRPr lang="en-AU" sz="2400" kern="1200" dirty="0">
            <a:solidFill>
              <a:srgbClr val="303254"/>
            </a:solidFill>
          </a:endParaRPr>
        </a:p>
        <a:p>
          <a:pPr lvl="0" algn="just" defTabSz="1422400">
            <a:lnSpc>
              <a:spcPct val="90000"/>
            </a:lnSpc>
            <a:spcBef>
              <a:spcPct val="0"/>
            </a:spcBef>
            <a:spcAft>
              <a:spcPct val="35000"/>
            </a:spcAft>
          </a:pPr>
          <a:r>
            <a:rPr lang="en-AU" sz="2400" kern="1200" dirty="0">
              <a:solidFill>
                <a:srgbClr val="303254"/>
              </a:solidFill>
            </a:rPr>
            <a:t>Once reared under laboratory conditions in Australia, dung beetles will be multiplied at mass rearing facilities for eventual distribution to producers.</a:t>
          </a:r>
        </a:p>
        <a:p>
          <a:pPr lvl="0" algn="ctr" defTabSz="1422400">
            <a:lnSpc>
              <a:spcPct val="90000"/>
            </a:lnSpc>
            <a:spcBef>
              <a:spcPct val="0"/>
            </a:spcBef>
            <a:spcAft>
              <a:spcPct val="35000"/>
            </a:spcAft>
          </a:pPr>
          <a:endParaRPr lang="en-AU" sz="2400" kern="1200" dirty="0">
            <a:solidFill>
              <a:srgbClr val="303254"/>
            </a:solidFill>
          </a:endParaRPr>
        </a:p>
        <a:p>
          <a:pPr lvl="0" algn="ctr" defTabSz="1422400">
            <a:lnSpc>
              <a:spcPct val="90000"/>
            </a:lnSpc>
            <a:spcBef>
              <a:spcPct val="0"/>
            </a:spcBef>
            <a:spcAft>
              <a:spcPct val="35000"/>
            </a:spcAft>
          </a:pPr>
          <a:r>
            <a:rPr lang="en-AU" sz="2400" b="1" kern="1200" dirty="0">
              <a:solidFill>
                <a:srgbClr val="303254"/>
              </a:solidFill>
            </a:rPr>
            <a:t>Theme leader: </a:t>
          </a:r>
          <a:r>
            <a:rPr lang="en-AU" sz="2400" kern="1200" dirty="0">
              <a:solidFill>
                <a:srgbClr val="303254"/>
              </a:solidFill>
            </a:rPr>
            <a:t>Dr Valerie Caron, CSIRO</a:t>
          </a:r>
          <a:endParaRPr lang="en-AU" sz="2400" kern="1200" dirty="0"/>
        </a:p>
      </dsp:txBody>
      <dsp:txXfrm>
        <a:off x="1658881" y="7811849"/>
        <a:ext cx="6375799" cy="6313427"/>
      </dsp:txXfrm>
    </dsp:sp>
    <dsp:sp modelId="{42A20FCE-D79E-4BB2-B2D5-22665EF69577}">
      <dsp:nvSpPr>
        <dsp:cNvPr id="0" name=""/>
        <dsp:cNvSpPr/>
      </dsp:nvSpPr>
      <dsp:spPr>
        <a:xfrm rot="14127573">
          <a:off x="9001039" y="7327548"/>
          <a:ext cx="2868119" cy="0"/>
        </a:xfrm>
        <a:custGeom>
          <a:avLst/>
          <a:gdLst/>
          <a:ahLst/>
          <a:cxnLst/>
          <a:rect l="0" t="0" r="0" b="0"/>
          <a:pathLst>
            <a:path>
              <a:moveTo>
                <a:pt x="0" y="0"/>
              </a:moveTo>
              <a:lnTo>
                <a:pt x="286811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E7A78F-7103-4742-8AD4-B77C9FA22B05}">
      <dsp:nvSpPr>
        <dsp:cNvPr id="0" name=""/>
        <dsp:cNvSpPr/>
      </dsp:nvSpPr>
      <dsp:spPr>
        <a:xfrm>
          <a:off x="3339359" y="2164258"/>
          <a:ext cx="9824382" cy="3982017"/>
        </a:xfrm>
        <a:prstGeom prst="flowChartAlternateProcess">
          <a:avLst/>
        </a:prstGeom>
        <a:solidFill>
          <a:schemeClr val="accent6">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AU" sz="3200" b="1" kern="1200" dirty="0">
              <a:solidFill>
                <a:srgbClr val="303254"/>
              </a:solidFill>
            </a:rPr>
            <a:t>Theme 1 – Project administration</a:t>
          </a:r>
        </a:p>
        <a:p>
          <a:pPr lvl="0" algn="just" defTabSz="1422400">
            <a:lnSpc>
              <a:spcPct val="90000"/>
            </a:lnSpc>
            <a:spcBef>
              <a:spcPct val="0"/>
            </a:spcBef>
            <a:spcAft>
              <a:spcPct val="35000"/>
            </a:spcAft>
          </a:pPr>
          <a:r>
            <a:rPr lang="en-AU" sz="2400" b="1" kern="1200" dirty="0">
              <a:solidFill>
                <a:srgbClr val="303254"/>
              </a:solidFill>
            </a:rPr>
            <a:t>Focus:</a:t>
          </a:r>
          <a:r>
            <a:rPr lang="en-AU" sz="2400" kern="1200" dirty="0">
              <a:solidFill>
                <a:srgbClr val="303254"/>
              </a:solidFill>
            </a:rPr>
            <a:t> Theme 1 is focused on project management, including partner collaboration. Charles Sturt University through the Graham Centre for Agricultural Innovation is responsible for managing project contracts, project monitoring and evaluation and reporting on a timely basis. Project management will also be overseen by a steering committee elected from project partners.</a:t>
          </a:r>
        </a:p>
        <a:p>
          <a:pPr lvl="0" algn="ctr" defTabSz="1422400">
            <a:lnSpc>
              <a:spcPct val="90000"/>
            </a:lnSpc>
            <a:spcBef>
              <a:spcPct val="0"/>
            </a:spcBef>
            <a:spcAft>
              <a:spcPct val="35000"/>
            </a:spcAft>
          </a:pPr>
          <a:r>
            <a:rPr lang="en-AU" sz="2400" b="1" kern="1200" dirty="0">
              <a:solidFill>
                <a:srgbClr val="303254"/>
              </a:solidFill>
            </a:rPr>
            <a:t>Theme leaders: </a:t>
          </a:r>
        </a:p>
        <a:p>
          <a:pPr lvl="0" algn="ctr" defTabSz="1422400">
            <a:lnSpc>
              <a:spcPct val="90000"/>
            </a:lnSpc>
            <a:spcBef>
              <a:spcPct val="0"/>
            </a:spcBef>
            <a:spcAft>
              <a:spcPct val="35000"/>
            </a:spcAft>
          </a:pPr>
          <a:r>
            <a:rPr lang="en-AU" sz="2400" kern="1200" dirty="0">
              <a:solidFill>
                <a:srgbClr val="303254"/>
              </a:solidFill>
            </a:rPr>
            <a:t>Paul Meibusch and  Majella Bathurst, </a:t>
          </a:r>
          <a:r>
            <a:rPr lang="en-AU" sz="2400" kern="1200" dirty="0" err="1">
              <a:solidFill>
                <a:srgbClr val="303254"/>
              </a:solidFill>
            </a:rPr>
            <a:t>Colere</a:t>
          </a:r>
          <a:r>
            <a:rPr lang="en-AU" sz="2400" kern="1200" dirty="0">
              <a:solidFill>
                <a:srgbClr val="303254"/>
              </a:solidFill>
            </a:rPr>
            <a:t> Group </a:t>
          </a:r>
          <a:endParaRPr lang="en-AU" sz="2400" kern="1200" dirty="0"/>
        </a:p>
      </dsp:txBody>
      <dsp:txXfrm>
        <a:off x="3533741" y="2358640"/>
        <a:ext cx="9435618" cy="3593253"/>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432691-48B0-4B1B-A159-031FBCABF976}"/>
              </a:ext>
            </a:extLst>
          </p:cNvPr>
          <p:cNvSpPr>
            <a:spLocks noGrp="1"/>
          </p:cNvSpPr>
          <p:nvPr>
            <p:ph type="ctrTitle"/>
          </p:nvPr>
        </p:nvSpPr>
        <p:spPr>
          <a:xfrm>
            <a:off x="3784600" y="7005638"/>
            <a:ext cx="22710775" cy="3154362"/>
          </a:xfrm>
        </p:spPr>
        <p:txBody>
          <a:bodyPr anchor="b">
            <a:normAutofit/>
          </a:bodyPr>
          <a:lstStyle>
            <a:lvl1pPr algn="ctr">
              <a:defRPr sz="960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xmlns="" id="{7B4F697D-2A21-4FCE-AA17-3693932B4561}"/>
              </a:ext>
            </a:extLst>
          </p:cNvPr>
          <p:cNvSpPr>
            <a:spLocks noGrp="1"/>
          </p:cNvSpPr>
          <p:nvPr>
            <p:ph type="subTitle" idx="1"/>
          </p:nvPr>
        </p:nvSpPr>
        <p:spPr>
          <a:xfrm>
            <a:off x="3784600" y="11199812"/>
            <a:ext cx="22710775" cy="2568098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152675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F7A5A8-FEAF-4AE4-9962-ABEB781E37D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43387621-0C9E-41DF-836C-AB46375F9D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1480FC9F-9666-4246-81E7-0B7D481D78EE}"/>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666601EF-0AE3-42E8-95C5-0F6C0979DE2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70F949BE-DC40-4E64-9C2F-7AE07044D76F}"/>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3526879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9D38EB-4ED1-4A72-9B44-A4DDFF81BBBA}"/>
              </a:ext>
            </a:extLst>
          </p:cNvPr>
          <p:cNvSpPr>
            <a:spLocks noGrp="1"/>
          </p:cNvSpPr>
          <p:nvPr>
            <p:ph type="title"/>
          </p:nvPr>
        </p:nvSpPr>
        <p:spPr>
          <a:xfrm>
            <a:off x="2065338" y="10672763"/>
            <a:ext cx="26117550" cy="1780698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xmlns="" id="{71F34058-A03C-45D6-9713-63D1E105E222}"/>
              </a:ext>
            </a:extLst>
          </p:cNvPr>
          <p:cNvSpPr>
            <a:spLocks noGrp="1"/>
          </p:cNvSpPr>
          <p:nvPr>
            <p:ph type="body" idx="1"/>
          </p:nvPr>
        </p:nvSpPr>
        <p:spPr>
          <a:xfrm>
            <a:off x="2065338" y="28648025"/>
            <a:ext cx="26117550" cy="9364663"/>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5F786BC-6391-466F-BAD7-6A3A6640D298}"/>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C1AA8F4C-B5EA-405A-8ACA-01097948CED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217C25B7-681D-4FD0-AB82-BB35D4395CED}"/>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339841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54A8BA-7D42-49D9-89B9-4FDDE87650F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26242D4C-EBA7-4528-9E74-243E79A938BA}"/>
              </a:ext>
            </a:extLst>
          </p:cNvPr>
          <p:cNvSpPr>
            <a:spLocks noGrp="1"/>
          </p:cNvSpPr>
          <p:nvPr>
            <p:ph sz="half" idx="1"/>
          </p:nvPr>
        </p:nvSpPr>
        <p:spPr>
          <a:xfrm>
            <a:off x="2081213" y="11395075"/>
            <a:ext cx="12982575" cy="2716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xmlns="" id="{661641DE-8B5D-4C00-9C39-B97547FC9914}"/>
              </a:ext>
            </a:extLst>
          </p:cNvPr>
          <p:cNvSpPr>
            <a:spLocks noGrp="1"/>
          </p:cNvSpPr>
          <p:nvPr>
            <p:ph sz="half" idx="2"/>
          </p:nvPr>
        </p:nvSpPr>
        <p:spPr>
          <a:xfrm>
            <a:off x="15216188" y="11395075"/>
            <a:ext cx="12982575" cy="2716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xmlns="" id="{D7932884-950E-46B3-A2EA-A2E3DFCFE011}"/>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6" name="Footer Placeholder 5">
            <a:extLst>
              <a:ext uri="{FF2B5EF4-FFF2-40B4-BE49-F238E27FC236}">
                <a16:creationId xmlns:a16="http://schemas.microsoft.com/office/drawing/2014/main" xmlns="" id="{C92F7DF1-03AD-48E8-A518-1F966FC45E7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BA7A56E7-59FC-4BEA-B96E-97D391D0E8A1}"/>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783918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3C9BD6-5AAD-42B7-990D-D3E92D9C147E}"/>
              </a:ext>
            </a:extLst>
          </p:cNvPr>
          <p:cNvSpPr>
            <a:spLocks noGrp="1"/>
          </p:cNvSpPr>
          <p:nvPr>
            <p:ph type="title"/>
          </p:nvPr>
        </p:nvSpPr>
        <p:spPr>
          <a:xfrm>
            <a:off x="2085975" y="2279650"/>
            <a:ext cx="26115963" cy="8274050"/>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xmlns="" id="{AA070DE3-3BC3-4DD4-86D9-2BE9A9A99991}"/>
              </a:ext>
            </a:extLst>
          </p:cNvPr>
          <p:cNvSpPr>
            <a:spLocks noGrp="1"/>
          </p:cNvSpPr>
          <p:nvPr>
            <p:ph type="body" idx="1"/>
          </p:nvPr>
        </p:nvSpPr>
        <p:spPr>
          <a:xfrm>
            <a:off x="2085975" y="10493375"/>
            <a:ext cx="128095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D1A1A26-8B54-4960-A47B-7BEEE25E8AB6}"/>
              </a:ext>
            </a:extLst>
          </p:cNvPr>
          <p:cNvSpPr>
            <a:spLocks noGrp="1"/>
          </p:cNvSpPr>
          <p:nvPr>
            <p:ph sz="half" idx="2"/>
          </p:nvPr>
        </p:nvSpPr>
        <p:spPr>
          <a:xfrm>
            <a:off x="2085975" y="15636875"/>
            <a:ext cx="12809538" cy="2299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xmlns="" id="{75574669-E8FE-4D30-8000-878289179EB7}"/>
              </a:ext>
            </a:extLst>
          </p:cNvPr>
          <p:cNvSpPr>
            <a:spLocks noGrp="1"/>
          </p:cNvSpPr>
          <p:nvPr>
            <p:ph type="body" sz="quarter" idx="3"/>
          </p:nvPr>
        </p:nvSpPr>
        <p:spPr>
          <a:xfrm>
            <a:off x="15328900" y="10493375"/>
            <a:ext cx="128730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1E5BEDF-C17A-42F9-97E5-DF603994DBCB}"/>
              </a:ext>
            </a:extLst>
          </p:cNvPr>
          <p:cNvSpPr>
            <a:spLocks noGrp="1"/>
          </p:cNvSpPr>
          <p:nvPr>
            <p:ph sz="quarter" idx="4"/>
          </p:nvPr>
        </p:nvSpPr>
        <p:spPr>
          <a:xfrm>
            <a:off x="15328900" y="15636875"/>
            <a:ext cx="12873038" cy="2299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xmlns="" id="{83F263F1-8304-434D-A8CC-6BB36C1A76DD}"/>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8" name="Footer Placeholder 7">
            <a:extLst>
              <a:ext uri="{FF2B5EF4-FFF2-40B4-BE49-F238E27FC236}">
                <a16:creationId xmlns:a16="http://schemas.microsoft.com/office/drawing/2014/main" xmlns="" id="{92034D12-AA49-4E88-AFF0-9612FAE47A8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xmlns="" id="{98ECDB80-7398-4641-9E37-B36B58308ABE}"/>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634507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42A49-D9D9-4958-B72C-E6EC23F78827}"/>
              </a:ext>
            </a:extLst>
          </p:cNvPr>
          <p:cNvSpPr>
            <a:spLocks noGrp="1"/>
          </p:cNvSpPr>
          <p:nvPr>
            <p:ph type="title"/>
          </p:nvPr>
        </p:nvSpPr>
        <p:spPr>
          <a:xfrm>
            <a:off x="2081213" y="6416675"/>
            <a:ext cx="26117550" cy="8274050"/>
          </a:xfrm>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xmlns="" id="{D60DE385-5C4A-4E62-9BEE-A3B7BDA9B13A}"/>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4" name="Footer Placeholder 3">
            <a:extLst>
              <a:ext uri="{FF2B5EF4-FFF2-40B4-BE49-F238E27FC236}">
                <a16:creationId xmlns:a16="http://schemas.microsoft.com/office/drawing/2014/main" xmlns="" id="{46929E7F-DD26-4D8B-98DA-83F9C942EF0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xmlns="" id="{A9F9AAF4-EF3C-487A-AF2D-818956646956}"/>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768443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D4FC477-EA2D-4FA6-AE52-56D146643BEF}"/>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3" name="Footer Placeholder 2">
            <a:extLst>
              <a:ext uri="{FF2B5EF4-FFF2-40B4-BE49-F238E27FC236}">
                <a16:creationId xmlns:a16="http://schemas.microsoft.com/office/drawing/2014/main" xmlns="" id="{AFB3A9BF-C826-4A8E-B75B-E6D0AED192F8}"/>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xmlns="" id="{4FA16264-0B5F-4C5F-AF7D-69847EE45656}"/>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203582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DF06A2-0CCC-4A32-B3EC-E91DDBBE98E2}"/>
              </a:ext>
            </a:extLst>
          </p:cNvPr>
          <p:cNvSpPr>
            <a:spLocks noGrp="1"/>
          </p:cNvSpPr>
          <p:nvPr>
            <p:ph type="title"/>
          </p:nvPr>
        </p:nvSpPr>
        <p:spPr>
          <a:xfrm>
            <a:off x="2085975" y="2854325"/>
            <a:ext cx="9766300" cy="998855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89E8F712-87D9-4610-83EB-75F9C82A6D62}"/>
              </a:ext>
            </a:extLst>
          </p:cNvPr>
          <p:cNvSpPr>
            <a:spLocks noGrp="1"/>
          </p:cNvSpPr>
          <p:nvPr>
            <p:ph idx="1"/>
          </p:nvPr>
        </p:nvSpPr>
        <p:spPr>
          <a:xfrm>
            <a:off x="12873038" y="6164263"/>
            <a:ext cx="15328900" cy="30421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xmlns="" id="{0F078FC5-68AA-468C-ABFB-A6098C10D250}"/>
              </a:ext>
            </a:extLst>
          </p:cNvPr>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DCD1DC0-214B-4593-9796-A5D01DCA1951}"/>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6" name="Footer Placeholder 5">
            <a:extLst>
              <a:ext uri="{FF2B5EF4-FFF2-40B4-BE49-F238E27FC236}">
                <a16:creationId xmlns:a16="http://schemas.microsoft.com/office/drawing/2014/main" xmlns="" id="{4396E937-8CDA-48CB-94FD-1449D9ACA3A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6215CF0C-E990-4C81-84B6-EE7C1ACA4753}"/>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552631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DEC7DC-F56F-455B-8300-1E177FE9E5B9}"/>
              </a:ext>
            </a:extLst>
          </p:cNvPr>
          <p:cNvSpPr>
            <a:spLocks noGrp="1"/>
          </p:cNvSpPr>
          <p:nvPr>
            <p:ph type="title"/>
          </p:nvPr>
        </p:nvSpPr>
        <p:spPr>
          <a:xfrm>
            <a:off x="2085975" y="2854325"/>
            <a:ext cx="9766300" cy="998855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xmlns="" id="{8C941646-CA84-41B5-9081-D951EFA28D78}"/>
              </a:ext>
            </a:extLst>
          </p:cNvPr>
          <p:cNvSpPr>
            <a:spLocks noGrp="1"/>
          </p:cNvSpPr>
          <p:nvPr>
            <p:ph type="pic" idx="1"/>
          </p:nvPr>
        </p:nvSpPr>
        <p:spPr>
          <a:xfrm>
            <a:off x="12873038" y="6164263"/>
            <a:ext cx="15328900" cy="304212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xmlns="" id="{C3CB181F-984F-44B5-8C6D-45CC0955AB82}"/>
              </a:ext>
            </a:extLst>
          </p:cNvPr>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7BA6B93-6580-49EE-9FA0-8529F6483A0D}"/>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6" name="Footer Placeholder 5">
            <a:extLst>
              <a:ext uri="{FF2B5EF4-FFF2-40B4-BE49-F238E27FC236}">
                <a16:creationId xmlns:a16="http://schemas.microsoft.com/office/drawing/2014/main" xmlns="" id="{7919C657-A18B-40F9-BC17-3FED4DC5573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0820AE30-B7C0-48FC-8DCB-44801DE63383}"/>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356909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DD123-07C3-4E36-BC21-05C95A75C61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xmlns="" id="{EA2295B7-589C-43C5-9085-335D5FB9E7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240E7C0C-34B4-4C4D-9642-DA9FE4A73120}"/>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A2913796-DB54-40D5-BC7B-3C0C77A0FBC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297C540F-4817-4063-803F-E704BB9EB3DB}"/>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855915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7001165-33D5-46F7-93BF-E3E3734E527F}"/>
              </a:ext>
            </a:extLst>
          </p:cNvPr>
          <p:cNvSpPr>
            <a:spLocks noGrp="1"/>
          </p:cNvSpPr>
          <p:nvPr>
            <p:ph type="title" orient="vert"/>
          </p:nvPr>
        </p:nvSpPr>
        <p:spPr>
          <a:xfrm>
            <a:off x="21669375" y="2279650"/>
            <a:ext cx="6529388" cy="36277550"/>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xmlns="" id="{71179739-079F-4D85-A05B-62DEC4A4F933}"/>
              </a:ext>
            </a:extLst>
          </p:cNvPr>
          <p:cNvSpPr>
            <a:spLocks noGrp="1"/>
          </p:cNvSpPr>
          <p:nvPr>
            <p:ph type="body" orient="vert" idx="1"/>
          </p:nvPr>
        </p:nvSpPr>
        <p:spPr>
          <a:xfrm>
            <a:off x="2081213" y="2279650"/>
            <a:ext cx="19435762" cy="36277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E71D20AD-B1E3-4E7D-8549-A57D33FC567F}"/>
              </a:ext>
            </a:extLst>
          </p:cNvPr>
          <p:cNvSpPr>
            <a:spLocks noGrp="1"/>
          </p:cNvSpPr>
          <p:nvPr>
            <p:ph type="dt" sz="half" idx="10"/>
          </p:nvPr>
        </p:nvSpPr>
        <p:spPr/>
        <p:txBody>
          <a:body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BDB0C76A-126E-49B1-BF0D-2DB65DAD0CA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14CA7EDF-7AE1-4D51-AD7C-B4FD28BD8599}"/>
              </a:ext>
            </a:extLst>
          </p:cNvPr>
          <p:cNvSpPr>
            <a:spLocks noGrp="1"/>
          </p:cNvSpPr>
          <p:nvPr>
            <p:ph type="sldNum" sz="quarter" idx="12"/>
          </p:nvPr>
        </p:nvSpPr>
        <p:spPr/>
        <p:txBody>
          <a:bodyPr/>
          <a:lstStyle/>
          <a:p>
            <a:fld id="{1B5181DD-90AA-4968-84C9-071517CE01F6}" type="slidenum">
              <a:rPr lang="en-AU" smtClean="0"/>
              <a:t>‹#›</a:t>
            </a:fld>
            <a:endParaRPr lang="en-AU"/>
          </a:p>
        </p:txBody>
      </p:sp>
    </p:spTree>
    <p:extLst>
      <p:ext uri="{BB962C8B-B14F-4D97-AF65-F5344CB8AC3E}">
        <p14:creationId xmlns:p14="http://schemas.microsoft.com/office/powerpoint/2010/main" val="1912285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ody text">
    <p:spTree>
      <p:nvGrpSpPr>
        <p:cNvPr id="1" name=""/>
        <p:cNvGrpSpPr/>
        <p:nvPr/>
      </p:nvGrpSpPr>
      <p:grpSpPr>
        <a:xfrm>
          <a:off x="0" y="0"/>
          <a:ext cx="0" cy="0"/>
          <a:chOff x="0" y="0"/>
          <a:chExt cx="0" cy="0"/>
        </a:xfrm>
      </p:grpSpPr>
      <p:sp>
        <p:nvSpPr>
          <p:cNvPr id="7" name="Title 1"/>
          <p:cNvSpPr>
            <a:spLocks noGrp="1"/>
          </p:cNvSpPr>
          <p:nvPr>
            <p:ph type="ctrTitle"/>
          </p:nvPr>
        </p:nvSpPr>
        <p:spPr>
          <a:xfrm>
            <a:off x="1899425" y="5047888"/>
            <a:ext cx="24777391" cy="3047607"/>
          </a:xfrm>
          <a:prstGeom prst="rect">
            <a:avLst/>
          </a:prstGeom>
        </p:spPr>
        <p:txBody>
          <a:bodyPr lIns="398660" tIns="199330" rIns="398660" bIns="199330"/>
          <a:lstStyle>
            <a:lvl1pPr algn="l">
              <a:defRPr sz="10500" b="1" i="0" baseline="0">
                <a:solidFill>
                  <a:schemeClr val="tx1"/>
                </a:solidFill>
                <a:latin typeface="Square 721"/>
              </a:defRPr>
            </a:lvl1pPr>
          </a:lstStyle>
          <a:p>
            <a:endParaRPr lang="en-US" dirty="0"/>
          </a:p>
        </p:txBody>
      </p:sp>
      <p:sp>
        <p:nvSpPr>
          <p:cNvPr id="12" name="Subtitle 3"/>
          <p:cNvSpPr>
            <a:spLocks noGrp="1"/>
          </p:cNvSpPr>
          <p:nvPr>
            <p:ph type="subTitle" idx="1"/>
          </p:nvPr>
        </p:nvSpPr>
        <p:spPr>
          <a:xfrm>
            <a:off x="1899425" y="8233345"/>
            <a:ext cx="13368503" cy="1863606"/>
          </a:xfrm>
          <a:prstGeom prst="rect">
            <a:avLst/>
          </a:prstGeom>
        </p:spPr>
        <p:txBody>
          <a:bodyPr lIns="398660" tIns="199330" rIns="398660" bIns="199330"/>
          <a:lstStyle>
            <a:lvl1pPr marL="0" indent="0">
              <a:spcBef>
                <a:spcPts val="0"/>
              </a:spcBef>
              <a:buFontTx/>
              <a:buNone/>
              <a:defRPr sz="6100" b="1" i="0" baseline="0">
                <a:latin typeface="Square 721"/>
              </a:defRPr>
            </a:lvl1pPr>
          </a:lstStyle>
          <a:p>
            <a:endParaRPr lang="en-US" dirty="0"/>
          </a:p>
        </p:txBody>
      </p:sp>
      <p:sp>
        <p:nvSpPr>
          <p:cNvPr id="16" name="Content Placeholder 15"/>
          <p:cNvSpPr>
            <a:spLocks noGrp="1"/>
          </p:cNvSpPr>
          <p:nvPr>
            <p:ph sz="quarter" idx="14"/>
          </p:nvPr>
        </p:nvSpPr>
        <p:spPr>
          <a:xfrm>
            <a:off x="1899425" y="10236496"/>
            <a:ext cx="13366649" cy="20155681"/>
          </a:xfrm>
          <a:prstGeom prst="rect">
            <a:avLst/>
          </a:prstGeom>
        </p:spPr>
        <p:txBody>
          <a:bodyPr vert="horz" lIns="398660" tIns="199330" rIns="398660" bIns="199330"/>
          <a:lstStyle>
            <a:lvl1pPr marL="0" indent="0">
              <a:buFontTx/>
              <a:buNone/>
              <a:defRPr sz="4400">
                <a:latin typeface=""/>
              </a:defRPr>
            </a:lvl1pPr>
            <a:lvl2pPr marL="0" indent="-831850">
              <a:lnSpc>
                <a:spcPct val="150000"/>
              </a:lnSpc>
              <a:spcBef>
                <a:spcPts val="2616"/>
              </a:spcBef>
              <a:buClr>
                <a:schemeClr val="accent3"/>
              </a:buClr>
              <a:buSzPct val="200000"/>
              <a:buFont typeface="Wingdings" charset="2"/>
              <a:buChar char="§"/>
              <a:defRPr sz="4400">
                <a:latin typeface=""/>
              </a:defRPr>
            </a:lvl2pPr>
            <a:lvl3pPr marL="1757871" indent="-915423">
              <a:spcBef>
                <a:spcPts val="3662"/>
              </a:spcBef>
              <a:buFont typeface="Lucida Grande"/>
              <a:buChar char="—"/>
              <a:defRPr sz="4400" baseline="0">
                <a:latin typeface="Square 721"/>
              </a:defRPr>
            </a:lvl3pPr>
            <a:lvl4pPr marL="1726481" indent="0">
              <a:spcBef>
                <a:spcPts val="3662"/>
              </a:spcBef>
              <a:buFontTx/>
              <a:buNone/>
              <a:defRPr sz="4400" baseline="0">
                <a:latin typeface="Square 721"/>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91860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BE1DAD5-1541-4F4E-A574-A3E46D07DF23}"/>
              </a:ext>
            </a:extLst>
          </p:cNvPr>
          <p:cNvSpPr>
            <a:spLocks noGrp="1"/>
          </p:cNvSpPr>
          <p:nvPr>
            <p:ph type="title"/>
          </p:nvPr>
        </p:nvSpPr>
        <p:spPr>
          <a:xfrm>
            <a:off x="2081213" y="2279650"/>
            <a:ext cx="26117550" cy="827405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xmlns="" id="{32006CD8-E5AB-48C0-83AD-5A28D7DCE4AB}"/>
              </a:ext>
            </a:extLst>
          </p:cNvPr>
          <p:cNvSpPr>
            <a:spLocks noGrp="1"/>
          </p:cNvSpPr>
          <p:nvPr>
            <p:ph type="body" idx="1"/>
          </p:nvPr>
        </p:nvSpPr>
        <p:spPr>
          <a:xfrm>
            <a:off x="2081213" y="11395075"/>
            <a:ext cx="26117550" cy="27162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E7AFB425-DDA4-4AD7-A110-EE4E95BEA313}"/>
              </a:ext>
            </a:extLst>
          </p:cNvPr>
          <p:cNvSpPr>
            <a:spLocks noGrp="1"/>
          </p:cNvSpPr>
          <p:nvPr>
            <p:ph type="dt" sz="half" idx="2"/>
          </p:nvPr>
        </p:nvSpPr>
        <p:spPr>
          <a:xfrm>
            <a:off x="2081213" y="39676388"/>
            <a:ext cx="6813550" cy="2279650"/>
          </a:xfrm>
          <a:prstGeom prst="rect">
            <a:avLst/>
          </a:prstGeom>
        </p:spPr>
        <p:txBody>
          <a:bodyPr vert="horz" lIns="91440" tIns="45720" rIns="91440" bIns="45720" rtlCol="0" anchor="ctr"/>
          <a:lstStyle>
            <a:lvl1pPr algn="l">
              <a:defRPr sz="1200">
                <a:solidFill>
                  <a:schemeClr val="tx1">
                    <a:tint val="75000"/>
                  </a:schemeClr>
                </a:solidFill>
              </a:defRPr>
            </a:lvl1pPr>
          </a:lstStyle>
          <a:p>
            <a:fld id="{91373AF4-865E-44A5-B7E8-C9334B3CDF5F}" type="datetimeFigureOut">
              <a:rPr lang="en-AU" smtClean="0"/>
              <a:t>26/09/2019</a:t>
            </a:fld>
            <a:endParaRPr lang="en-AU"/>
          </a:p>
        </p:txBody>
      </p:sp>
      <p:sp>
        <p:nvSpPr>
          <p:cNvPr id="5" name="Footer Placeholder 4">
            <a:extLst>
              <a:ext uri="{FF2B5EF4-FFF2-40B4-BE49-F238E27FC236}">
                <a16:creationId xmlns:a16="http://schemas.microsoft.com/office/drawing/2014/main" xmlns="" id="{C3130A0D-3E92-4B4D-A18B-BF25DC1D9BC1}"/>
              </a:ext>
            </a:extLst>
          </p:cNvPr>
          <p:cNvSpPr>
            <a:spLocks noGrp="1"/>
          </p:cNvSpPr>
          <p:nvPr>
            <p:ph type="ftr" sz="quarter" idx="3"/>
          </p:nvPr>
        </p:nvSpPr>
        <p:spPr>
          <a:xfrm>
            <a:off x="10029825" y="39676388"/>
            <a:ext cx="10220325" cy="22796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xmlns="" id="{7F7BE9ED-9AC2-4864-8CA6-56591DE95178}"/>
              </a:ext>
            </a:extLst>
          </p:cNvPr>
          <p:cNvSpPr>
            <a:spLocks noGrp="1"/>
          </p:cNvSpPr>
          <p:nvPr>
            <p:ph type="sldNum" sz="quarter" idx="4"/>
          </p:nvPr>
        </p:nvSpPr>
        <p:spPr>
          <a:xfrm>
            <a:off x="21385213" y="39676388"/>
            <a:ext cx="6813550" cy="2279650"/>
          </a:xfrm>
          <a:prstGeom prst="rect">
            <a:avLst/>
          </a:prstGeom>
        </p:spPr>
        <p:txBody>
          <a:bodyPr vert="horz" lIns="91440" tIns="45720" rIns="91440" bIns="45720" rtlCol="0" anchor="ctr"/>
          <a:lstStyle>
            <a:lvl1pPr algn="r">
              <a:defRPr sz="1200">
                <a:solidFill>
                  <a:schemeClr val="tx1">
                    <a:tint val="75000"/>
                  </a:schemeClr>
                </a:solidFill>
              </a:defRPr>
            </a:lvl1pPr>
          </a:lstStyle>
          <a:p>
            <a:fld id="{1B5181DD-90AA-4968-84C9-071517CE01F6}" type="slidenum">
              <a:rPr lang="en-AU" smtClean="0"/>
              <a:t>‹#›</a:t>
            </a:fld>
            <a:endParaRPr lang="en-AU"/>
          </a:p>
        </p:txBody>
      </p:sp>
      <p:pic>
        <p:nvPicPr>
          <p:cNvPr id="7" name="Picture 6">
            <a:extLst>
              <a:ext uri="{FF2B5EF4-FFF2-40B4-BE49-F238E27FC236}">
                <a16:creationId xmlns:a16="http://schemas.microsoft.com/office/drawing/2014/main" xmlns="" id="{A79E2499-0DAD-4A29-BED8-AED385ECFDBA}"/>
              </a:ext>
            </a:extLst>
          </p:cNvPr>
          <p:cNvPicPr/>
          <p:nvPr userDrawn="1"/>
        </p:nvPicPr>
        <p:blipFill>
          <a:blip r:embed="rId14"/>
          <a:stretch/>
        </p:blipFill>
        <p:spPr>
          <a:xfrm>
            <a:off x="0" y="0"/>
            <a:ext cx="30494160" cy="43021440"/>
          </a:xfrm>
          <a:prstGeom prst="rect">
            <a:avLst/>
          </a:prstGeom>
          <a:ln>
            <a:noFill/>
          </a:ln>
        </p:spPr>
      </p:pic>
    </p:spTree>
    <p:extLst>
      <p:ext uri="{BB962C8B-B14F-4D97-AF65-F5344CB8AC3E}">
        <p14:creationId xmlns:p14="http://schemas.microsoft.com/office/powerpoint/2010/main" val="3629892402"/>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5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xmlns="" id="{0696F101-B622-491C-9940-173F128C05B3}"/>
              </a:ext>
            </a:extLst>
          </p:cNvPr>
          <p:cNvGraphicFramePr/>
          <p:nvPr>
            <p:extLst>
              <p:ext uri="{D42A27DB-BD31-4B8C-83A1-F6EECF244321}">
                <p14:modId xmlns:p14="http://schemas.microsoft.com/office/powerpoint/2010/main" val="1186551542"/>
              </p:ext>
            </p:extLst>
          </p:nvPr>
        </p:nvGraphicFramePr>
        <p:xfrm>
          <a:off x="1628533" y="10585979"/>
          <a:ext cx="26327509" cy="23833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a16="http://schemas.microsoft.com/office/drawing/2014/main" xmlns="" id="{5B716832-BA45-4DDF-8C0B-3676067D3F04}"/>
              </a:ext>
            </a:extLst>
          </p:cNvPr>
          <p:cNvSpPr txBox="1"/>
          <p:nvPr/>
        </p:nvSpPr>
        <p:spPr>
          <a:xfrm>
            <a:off x="4519404" y="6379164"/>
            <a:ext cx="21810920" cy="1569660"/>
          </a:xfrm>
          <a:prstGeom prst="rect">
            <a:avLst/>
          </a:prstGeom>
          <a:noFill/>
        </p:spPr>
        <p:txBody>
          <a:bodyPr wrap="square" numCol="1" rtlCol="0">
            <a:spAutoFit/>
          </a:bodyPr>
          <a:lstStyle/>
          <a:p>
            <a:pPr algn="ctr"/>
            <a:r>
              <a:rPr lang="en-US" sz="9600" b="1" dirty="0">
                <a:solidFill>
                  <a:srgbClr val="303254"/>
                </a:solidFill>
                <a:latin typeface="Arial" charset="0"/>
                <a:ea typeface="Arial" charset="0"/>
                <a:cs typeface="Arial" charset="0"/>
              </a:rPr>
              <a:t>Dung Beetle Ecosystem Engineers</a:t>
            </a:r>
          </a:p>
        </p:txBody>
      </p:sp>
      <p:sp>
        <p:nvSpPr>
          <p:cNvPr id="15" name="TextBox 14">
            <a:extLst>
              <a:ext uri="{FF2B5EF4-FFF2-40B4-BE49-F238E27FC236}">
                <a16:creationId xmlns:a16="http://schemas.microsoft.com/office/drawing/2014/main" xmlns="" id="{D171A230-C134-4CBB-92E8-9213356B3320}"/>
              </a:ext>
            </a:extLst>
          </p:cNvPr>
          <p:cNvSpPr txBox="1"/>
          <p:nvPr/>
        </p:nvSpPr>
        <p:spPr>
          <a:xfrm>
            <a:off x="1343656" y="8540679"/>
            <a:ext cx="27592662" cy="3278911"/>
          </a:xfrm>
          <a:prstGeom prst="rect">
            <a:avLst/>
          </a:prstGeom>
          <a:solidFill>
            <a:srgbClr val="EEEEEE"/>
          </a:solidFill>
          <a:ln>
            <a:solidFill>
              <a:schemeClr val="tx1"/>
            </a:solidFill>
          </a:ln>
        </p:spPr>
        <p:txBody>
          <a:bodyPr wrap="square" lIns="252000" tIns="252000" rIns="252000" bIns="252000" numCol="2" spcCol="540000" rtlCol="0">
            <a:spAutoFit/>
          </a:bodyPr>
          <a:lstStyle/>
          <a:p>
            <a:pPr algn="just"/>
            <a:r>
              <a:rPr lang="en-AU" sz="3600" i="1" dirty="0"/>
              <a:t>Dung Beetle Ecosystem Engineers </a:t>
            </a:r>
            <a:r>
              <a:rPr lang="en-AU" sz="3600" dirty="0"/>
              <a:t>is a five-year research and extension project with several broad objectives: 1) to increase the abundance of dung beetles in livestock production areas with suboptimal dung beetle activity, 2) to quantify and place a dollar value on the ecosystem services provided by dung beetles, 3) to increase awareness and appreciation of dung beetles in Australasia, and 4) to create a database of information relating to dung beetles and make it freely accessible to the public. The activities to meet these objectives have been broken down into seven theme areas, described below.</a:t>
            </a:r>
          </a:p>
        </p:txBody>
      </p:sp>
      <p:sp>
        <p:nvSpPr>
          <p:cNvPr id="16" name="TextBox 15">
            <a:extLst>
              <a:ext uri="{FF2B5EF4-FFF2-40B4-BE49-F238E27FC236}">
                <a16:creationId xmlns:a16="http://schemas.microsoft.com/office/drawing/2014/main" xmlns="" id="{D60C2A20-F717-4721-A6C8-E1956C6A5FC5}"/>
              </a:ext>
            </a:extLst>
          </p:cNvPr>
          <p:cNvSpPr txBox="1"/>
          <p:nvPr/>
        </p:nvSpPr>
        <p:spPr>
          <a:xfrm>
            <a:off x="2929488" y="33789800"/>
            <a:ext cx="24420997" cy="2724913"/>
          </a:xfrm>
          <a:prstGeom prst="rect">
            <a:avLst/>
          </a:prstGeom>
          <a:solidFill>
            <a:srgbClr val="EEEEEE"/>
          </a:solidFill>
          <a:ln>
            <a:solidFill>
              <a:schemeClr val="tx1"/>
            </a:solidFill>
          </a:ln>
        </p:spPr>
        <p:txBody>
          <a:bodyPr wrap="square" lIns="252000" tIns="252000" rIns="252000" bIns="252000" numCol="1" spcCol="540000" rtlCol="0">
            <a:spAutoFit/>
          </a:bodyPr>
          <a:lstStyle/>
          <a:p>
            <a:pPr algn="ctr"/>
            <a:r>
              <a:rPr lang="en-AU" sz="3600" b="1" dirty="0"/>
              <a:t>PROJECT PARTICIPANTS</a:t>
            </a:r>
          </a:p>
          <a:p>
            <a:pPr algn="just"/>
            <a:r>
              <a:rPr lang="en-AU" sz="3600" dirty="0" smtClean="0"/>
              <a:t>Charles </a:t>
            </a:r>
            <a:r>
              <a:rPr lang="en-AU" sz="3600" dirty="0"/>
              <a:t>Sturt University	</a:t>
            </a:r>
            <a:r>
              <a:rPr lang="en-AU" sz="3600" dirty="0" smtClean="0"/>
              <a:t>University </a:t>
            </a:r>
            <a:r>
              <a:rPr lang="en-AU" sz="3600" dirty="0"/>
              <a:t>of New England	</a:t>
            </a:r>
            <a:r>
              <a:rPr lang="en-AU" sz="3600" dirty="0" smtClean="0"/>
              <a:t>	</a:t>
            </a:r>
            <a:r>
              <a:rPr lang="en-AU" sz="3600" dirty="0" smtClean="0"/>
              <a:t>CSIRO 				MLA		</a:t>
            </a:r>
          </a:p>
          <a:p>
            <a:pPr algn="just"/>
            <a:r>
              <a:rPr lang="en-AU" sz="3600" dirty="0" smtClean="0"/>
              <a:t>Landcare </a:t>
            </a:r>
            <a:r>
              <a:rPr lang="en-AU" sz="3600" dirty="0"/>
              <a:t>Research (NZ) 	</a:t>
            </a:r>
            <a:r>
              <a:rPr lang="en-AU" sz="3600" dirty="0" smtClean="0"/>
              <a:t>University </a:t>
            </a:r>
            <a:r>
              <a:rPr lang="en-AU" sz="3600" dirty="0"/>
              <a:t>of Western Australia	</a:t>
            </a:r>
            <a:r>
              <a:rPr lang="en-AU" sz="3600" dirty="0" smtClean="0"/>
              <a:t>Warren </a:t>
            </a:r>
            <a:r>
              <a:rPr lang="en-AU" sz="3600" dirty="0"/>
              <a:t>Catchments Council </a:t>
            </a:r>
            <a:r>
              <a:rPr lang="en-AU" sz="3600" dirty="0" smtClean="0"/>
              <a:t>		</a:t>
            </a:r>
          </a:p>
          <a:p>
            <a:pPr algn="just"/>
            <a:r>
              <a:rPr lang="en-AU" sz="3600" smtClean="0"/>
              <a:t>Mingenew-Irwin </a:t>
            </a:r>
            <a:r>
              <a:rPr lang="en-AU" sz="3600" dirty="0"/>
              <a:t>Group</a:t>
            </a:r>
            <a:r>
              <a:rPr lang="en-AU" sz="3600" dirty="0"/>
              <a:t>	</a:t>
            </a:r>
            <a:r>
              <a:rPr lang="en-AU" sz="3600" dirty="0" smtClean="0"/>
              <a:t>Dung </a:t>
            </a:r>
            <a:r>
              <a:rPr lang="en-AU" sz="3600" dirty="0"/>
              <a:t>Beetle Solutions International	</a:t>
            </a:r>
            <a:r>
              <a:rPr lang="en-AU" sz="3600" dirty="0" smtClean="0"/>
              <a:t>WA </a:t>
            </a:r>
            <a:r>
              <a:rPr lang="en-AU" sz="3600" dirty="0" err="1" smtClean="0"/>
              <a:t>Dept</a:t>
            </a:r>
            <a:r>
              <a:rPr lang="en-AU" sz="3600" dirty="0" smtClean="0"/>
              <a:t> of Primary Industries &amp; </a:t>
            </a:r>
            <a:r>
              <a:rPr lang="en-AU" sz="3600" dirty="0"/>
              <a:t>Regional </a:t>
            </a:r>
            <a:r>
              <a:rPr lang="en-AU" sz="3600" dirty="0" smtClean="0"/>
              <a:t>Development</a:t>
            </a:r>
            <a:endParaRPr lang="en-AU" sz="3600" dirty="0"/>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8355</TotalTime>
  <Words>763</Words>
  <Application>Microsoft Office PowerPoint</Application>
  <PresentationFormat>Custom</PresentationFormat>
  <Paragraphs>34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Lucida Grande</vt:lpstr>
      <vt:lpstr>Square 721</vt:lpstr>
      <vt:lpstr>Wingdings</vt:lpstr>
      <vt:lpstr>Custom Design</vt:lpstr>
      <vt:lpstr>PowerPoint Presentation</vt:lpstr>
    </vt:vector>
  </TitlesOfParts>
  <Company>Megan Hele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Hele</dc:creator>
  <cp:lastModifiedBy>Weston, Paul</cp:lastModifiedBy>
  <cp:revision>42</cp:revision>
  <dcterms:created xsi:type="dcterms:W3CDTF">2013-04-24T02:05:42Z</dcterms:created>
  <dcterms:modified xsi:type="dcterms:W3CDTF">2019-09-26T03:23:46Z</dcterms:modified>
</cp:coreProperties>
</file>